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3.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2"/>
  </p:notesMasterIdLst>
  <p:sldIdLst>
    <p:sldId id="324" r:id="rId3"/>
    <p:sldId id="327" r:id="rId4"/>
    <p:sldId id="326" r:id="rId5"/>
    <p:sldId id="380" r:id="rId6"/>
    <p:sldId id="328" r:id="rId7"/>
    <p:sldId id="345" r:id="rId8"/>
    <p:sldId id="346" r:id="rId9"/>
    <p:sldId id="348" r:id="rId10"/>
    <p:sldId id="355" r:id="rId11"/>
    <p:sldId id="349" r:id="rId12"/>
    <p:sldId id="347" r:id="rId13"/>
    <p:sldId id="367" r:id="rId14"/>
    <p:sldId id="351" r:id="rId15"/>
    <p:sldId id="350" r:id="rId16"/>
    <p:sldId id="381" r:id="rId17"/>
    <p:sldId id="353" r:id="rId18"/>
    <p:sldId id="354" r:id="rId19"/>
    <p:sldId id="357" r:id="rId20"/>
    <p:sldId id="325" r:id="rId21"/>
    <p:sldId id="335" r:id="rId22"/>
    <p:sldId id="358" r:id="rId23"/>
    <p:sldId id="368" r:id="rId24"/>
    <p:sldId id="369" r:id="rId25"/>
    <p:sldId id="370" r:id="rId26"/>
    <p:sldId id="359" r:id="rId27"/>
    <p:sldId id="371" r:id="rId28"/>
    <p:sldId id="360" r:id="rId29"/>
    <p:sldId id="361" r:id="rId30"/>
    <p:sldId id="363" r:id="rId31"/>
    <p:sldId id="372" r:id="rId32"/>
    <p:sldId id="373" r:id="rId33"/>
    <p:sldId id="374" r:id="rId34"/>
    <p:sldId id="362" r:id="rId35"/>
    <p:sldId id="364" r:id="rId36"/>
    <p:sldId id="376" r:id="rId37"/>
    <p:sldId id="377" r:id="rId38"/>
    <p:sldId id="366" r:id="rId39"/>
    <p:sldId id="382" r:id="rId40"/>
    <p:sldId id="333" r:id="rId41"/>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69681" autoAdjust="0"/>
  </p:normalViewPr>
  <p:slideViewPr>
    <p:cSldViewPr snapToGrid="0">
      <p:cViewPr varScale="1">
        <p:scale>
          <a:sx n="34" d="100"/>
          <a:sy n="34" d="100"/>
        </p:scale>
        <p:origin x="1374" y="90"/>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0:56.80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0,'0'22777,"0"-22780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09.585"/>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1,'7361'0,"-7308"0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7T07:21:25.057"/>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0,'0'11274,"0"-11236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1/12/2022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本节课主要给大家介绍渲染器的相关知识，了解所谓渲染器在游戏引擎中的定位是什么，有哪些主要功能，以及一些基本工程设计思考。</a:t>
            </a:r>
            <a:endParaRPr lang="en-US" altLang="zh-CN" dirty="0"/>
          </a:p>
          <a:p>
            <a:pPr lvl="0">
              <a:spcBef>
                <a:spcPts val="0"/>
              </a:spcBef>
              <a:buNone/>
            </a:pPr>
            <a:r>
              <a:rPr lang="zh-CN" altLang="en-US" dirty="0"/>
              <a:t>光听概念是空洞的，所以我们还会结合概念介绍，来对虚幻</a:t>
            </a:r>
            <a:r>
              <a:rPr lang="en-US" altLang="zh-CN" dirty="0"/>
              <a:t>4</a:t>
            </a:r>
            <a:r>
              <a:rPr lang="zh-CN" altLang="en-US" dirty="0"/>
              <a:t>的渲染器的实现，从一个宏观的角度做一个学习。</a:t>
            </a:r>
            <a:endParaRPr lang="en-US" altLang="zh-CN" dirty="0"/>
          </a:p>
          <a:p>
            <a:pPr lvl="0">
              <a:spcBef>
                <a:spcPts val="0"/>
              </a:spcBef>
              <a:buNone/>
            </a:pPr>
            <a:r>
              <a:rPr lang="zh-CN" altLang="en-US" dirty="0"/>
              <a:t>由于篇幅限制，我们不会对细节做特别深入，希望大家在对整体有了比较清晰的理解后，能够自己获得进一步深入细节的线索。</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把空间中的物体组织到一个级联结构当中，用于快速查询两个物体是否相交，</a:t>
            </a:r>
            <a:r>
              <a:rPr lang="zh-CN" altLang="en-US" sz="2800" dirty="0"/>
              <a:t>查询时间</a:t>
            </a:r>
            <a:r>
              <a:rPr lang="en-US" altLang="zh-CN" sz="2800" dirty="0"/>
              <a:t>O(log n)</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判定相交进而可以用于剔除、射线追踪、碰撞检测。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划分的策略基本可以分为两种，基于物体的划分和基于空间的划分。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基于物体划分一个特点是每个物体只属于一个节点，不同节点在空间上可能重叠。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基于空间划分的特点是，节点在空间上绝对不会重叠，但是物体可以同时出现在多个节点上。</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29897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剔除就是移除所有对最后图像没有贡献的对象。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剔除就会利用前面的空间数据结构做加速，因为确定哪些物体被移除本身就是个查询过程。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比较重要的有两个，剔除视锥以外的对象和剔除被遮挡住的对象。</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第一幅图是一个村内视角，第二幅图是冻结</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使遮挡不会刷新后的俯视角，第三副图是相同俯视角但是解冻了</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，解冻后重新绘制出来的物体就是第一个视角下被剔除掉的物体。</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17300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开与不开遮挡剔除绘制量对比，左侧</a:t>
            </a:r>
            <a:r>
              <a:rPr lang="en-US" altLang="zh-CN" sz="2800" dirty="0">
                <a:latin typeface="微软雅黑 Light" panose="020B0502040204020203" pitchFamily="34" charset="-122"/>
                <a:cs typeface="宋体" panose="02010600030101010101" pitchFamily="2" charset="-122"/>
              </a:rPr>
              <a:t>6400</a:t>
            </a:r>
            <a:r>
              <a:rPr lang="zh-CN" altLang="en-US" sz="2800" dirty="0">
                <a:latin typeface="微软雅黑 Light" panose="020B0502040204020203" pitchFamily="34" charset="-122"/>
                <a:cs typeface="宋体" panose="02010600030101010101" pitchFamily="2" charset="-122"/>
              </a:rPr>
              <a:t>多，右侧</a:t>
            </a:r>
            <a:r>
              <a:rPr lang="en-US" altLang="zh-CN" sz="2800" dirty="0">
                <a:latin typeface="微软雅黑 Light" panose="020B0502040204020203" pitchFamily="34" charset="-122"/>
                <a:cs typeface="宋体" panose="02010600030101010101" pitchFamily="2" charset="-122"/>
              </a:rPr>
              <a:t>9200</a:t>
            </a:r>
            <a:r>
              <a:rPr lang="zh-CN" altLang="en-US" sz="2800" dirty="0">
                <a:latin typeface="微软雅黑 Light" panose="020B0502040204020203" pitchFamily="34" charset="-122"/>
                <a:cs typeface="宋体" panose="02010600030101010101" pitchFamily="2" charset="-122"/>
              </a:rPr>
              <a:t>多。</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55900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利用多核的主要目的是为了提高</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的调用效率。</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在老式的</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上，</a:t>
            </a:r>
            <a:r>
              <a:rPr lang="en-US" altLang="zh-CN" sz="2800" dirty="0" err="1">
                <a:latin typeface="微软雅黑 Light" panose="020B0502040204020203" pitchFamily="34" charset="-122"/>
                <a:cs typeface="宋体" panose="02010600030101010101" pitchFamily="2" charset="-122"/>
              </a:rPr>
              <a:t>GraphicContext</a:t>
            </a:r>
            <a:r>
              <a:rPr lang="zh-CN" altLang="en-US" sz="2800" dirty="0">
                <a:latin typeface="微软雅黑 Light" panose="020B0502040204020203" pitchFamily="34" charset="-122"/>
                <a:cs typeface="宋体" panose="02010600030101010101" pitchFamily="2" charset="-122"/>
              </a:rPr>
              <a:t>只能由一个线程操作，所有</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调用都是单线程的。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新式</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在多线程这方面从</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个角度提升效率，一个是降低</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调用的固定消耗，代价是把底层的一些内存和状态的管理统统提到应用层完成，大大增加了应用开发的复杂度，也就是渲染器的复杂度，但也因此应用可以更灵活的应对自己的专有情况。另一个方面是允许多线程调用</a:t>
            </a:r>
            <a:r>
              <a:rPr lang="en-US" altLang="zh-CN" sz="2800" dirty="0">
                <a:latin typeface="微软雅黑 Light" panose="020B0502040204020203" pitchFamily="34" charset="-122"/>
                <a:cs typeface="宋体" panose="02010600030101010101" pitchFamily="2" charset="-122"/>
              </a:rPr>
              <a:t>API</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多线程的使用有三种常见形式，最容易想到的是把问题规模拆成若干独立的小份，然后同时计算，相当于空间上并行。还可以把一个流程进行拆分，分为不同阶段，每个阶段由一个专家线程负责，采用流水线的方式执行，相当于时域上并行。</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右边第一个图示意了流水线和数据拆分两种方式。下面两个图示意了流水线的并行工作的方式，存在的问题和优化办法。</a:t>
            </a:r>
            <a:r>
              <a:rPr lang="en-US" altLang="zh-CN" sz="2800" dirty="0">
                <a:latin typeface="微软雅黑 Light" panose="020B0502040204020203" pitchFamily="34" charset="-122"/>
                <a:cs typeface="宋体" panose="02010600030101010101" pitchFamily="2" charset="-122"/>
              </a:rPr>
              <a:t>APP</a:t>
            </a:r>
            <a:r>
              <a:rPr lang="zh-CN" altLang="en-US" sz="2800" dirty="0">
                <a:latin typeface="微软雅黑 Light" panose="020B0502040204020203" pitchFamily="34" charset="-122"/>
                <a:cs typeface="宋体" panose="02010600030101010101" pitchFamily="2" charset="-122"/>
              </a:rPr>
              <a:t>可以认为是游戏逻辑的抽象，包括场景加载刷新、业务处理、物理运算等等，</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抽象渲染器高层处理部分，例如遍历场景图、剔除排序、切</a:t>
            </a:r>
            <a:r>
              <a:rPr lang="en-US" altLang="zh-CN" sz="2800" dirty="0">
                <a:latin typeface="微软雅黑 Light" panose="020B0502040204020203" pitchFamily="34" charset="-122"/>
                <a:cs typeface="宋体" panose="02010600030101010101" pitchFamily="2" charset="-122"/>
              </a:rPr>
              <a:t>LOD</a:t>
            </a:r>
            <a:r>
              <a:rPr lang="zh-CN" altLang="en-US" sz="2800" dirty="0">
                <a:latin typeface="微软雅黑 Light" panose="020B0502040204020203" pitchFamily="34" charset="-122"/>
                <a:cs typeface="宋体" panose="02010600030101010101" pitchFamily="2" charset="-122"/>
              </a:rPr>
              <a:t>等等，</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就是图元提交的过程。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我们看到不可避免的出现了延迟问题，并行度越高延迟越明显，第三幅图提供了一个降低延迟的思路就是</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重叠执行，也就是说</a:t>
            </a:r>
            <a:r>
              <a:rPr lang="en-US" altLang="zh-CN" sz="2800" dirty="0">
                <a:latin typeface="微软雅黑 Light" panose="020B0502040204020203" pitchFamily="34" charset="-122"/>
                <a:cs typeface="宋体" panose="02010600030101010101" pitchFamily="2" charset="-122"/>
              </a:rPr>
              <a:t>CULL</a:t>
            </a:r>
            <a:r>
              <a:rPr lang="zh-CN" altLang="en-US" sz="2800" dirty="0">
                <a:latin typeface="微软雅黑 Light" panose="020B0502040204020203" pitchFamily="34" charset="-122"/>
                <a:cs typeface="宋体" panose="02010600030101010101" pitchFamily="2" charset="-122"/>
              </a:rPr>
              <a:t>过程中一旦形成了一批可提交绘制命令，就立即发给</a:t>
            </a:r>
            <a:r>
              <a:rPr lang="en-US" altLang="zh-CN" sz="2800" dirty="0">
                <a:latin typeface="微软雅黑 Light" panose="020B0502040204020203" pitchFamily="34" charset="-122"/>
                <a:cs typeface="宋体" panose="02010600030101010101" pitchFamily="2" charset="-122"/>
              </a:rPr>
              <a:t>DRAW</a:t>
            </a:r>
            <a:r>
              <a:rPr lang="zh-CN" altLang="en-US" sz="2800" dirty="0">
                <a:latin typeface="微软雅黑 Light" panose="020B0502040204020203" pitchFamily="34" charset="-122"/>
                <a:cs typeface="宋体" panose="02010600030101010101" pitchFamily="2" charset="-122"/>
              </a:rPr>
              <a:t>。这也是虚幻的做法。</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还有一个要提到的就是线程池，把要计算的问题打包成完整独立的任务，交给线程池配分线程执行。同样虚幻也具有线程池。</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后面讲虚幻渲染器的时候会与这些概念有一个呼应。</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429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从工程实践的角度讲，工程封装并没有增加什么新的特征，主要就是实现前面所介绍的内容。</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那么封装什么呢，主要就是划清两条界限。第一条就是</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Rendering</a:t>
            </a:r>
            <a:r>
              <a:rPr lang="zh-CN" altLang="en-US" sz="2800" dirty="0">
                <a:latin typeface="微软雅黑 Light" panose="020B0502040204020203" pitchFamily="34" charset="-122"/>
                <a:cs typeface="宋体" panose="02010600030101010101" pitchFamily="2" charset="-122"/>
              </a:rPr>
              <a:t>的界限，前面已经介绍过了，就是为了使游戏开发者既不需要操心渲染的细节，又要达成渲染需求。</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7067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在</a:t>
            </a:r>
            <a:r>
              <a:rPr lang="en-US" altLang="zh-CN" sz="2800" dirty="0">
                <a:latin typeface="微软雅黑 Light" panose="020B0502040204020203" pitchFamily="34" charset="-122"/>
                <a:cs typeface="宋体" panose="02010600030101010101" pitchFamily="2" charset="-122"/>
              </a:rPr>
              <a:t>VFX</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SceneGraph</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和其他模块之间画一条线，就是</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向</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提供接口的边界。</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562079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另一条线则要画在渲染内部。</a:t>
            </a:r>
            <a:endParaRPr lang="en-US" altLang="zh-CN" dirty="0"/>
          </a:p>
          <a:p>
            <a:r>
              <a:rPr lang="zh-CN" altLang="en-US" dirty="0"/>
              <a:t>底层渲染封装的又是什么呢？我们知道不同硬件平台使用的图形</a:t>
            </a:r>
            <a:r>
              <a:rPr lang="en-US" altLang="zh-CN" dirty="0"/>
              <a:t>API</a:t>
            </a:r>
            <a:r>
              <a:rPr lang="zh-CN" altLang="en-US" dirty="0"/>
              <a:t>是不同的。</a:t>
            </a:r>
            <a:r>
              <a:rPr lang="en-US" altLang="zh-CN" dirty="0"/>
              <a:t>PC-</a:t>
            </a:r>
            <a:r>
              <a:rPr lang="zh-CN" altLang="en-US" dirty="0"/>
              <a:t>主流</a:t>
            </a:r>
            <a:r>
              <a:rPr lang="en-US" altLang="zh-CN" dirty="0"/>
              <a:t>DirectX</a:t>
            </a:r>
            <a:r>
              <a:rPr lang="zh-CN" altLang="en-US" dirty="0"/>
              <a:t>，</a:t>
            </a:r>
            <a:r>
              <a:rPr lang="en-US" altLang="zh-CN" dirty="0"/>
              <a:t>PS</a:t>
            </a:r>
            <a:r>
              <a:rPr lang="zh-CN" altLang="en-US" dirty="0"/>
              <a:t>、</a:t>
            </a:r>
            <a:r>
              <a:rPr lang="en-US" altLang="zh-CN" dirty="0"/>
              <a:t>Xbox-DirectX</a:t>
            </a:r>
            <a:r>
              <a:rPr lang="zh-CN" altLang="en-US" dirty="0"/>
              <a:t>，</a:t>
            </a:r>
            <a:r>
              <a:rPr lang="en-US" altLang="zh-CN" dirty="0"/>
              <a:t>Mac</a:t>
            </a:r>
            <a:r>
              <a:rPr lang="zh-CN" altLang="en-US" dirty="0"/>
              <a:t>、</a:t>
            </a:r>
            <a:r>
              <a:rPr lang="en-US" altLang="zh-CN" dirty="0"/>
              <a:t>iPhone</a:t>
            </a:r>
            <a:r>
              <a:rPr lang="zh-CN" altLang="en-US" dirty="0"/>
              <a:t>、</a:t>
            </a:r>
            <a:r>
              <a:rPr lang="en-US" altLang="zh-CN" dirty="0"/>
              <a:t>iPad-Metal</a:t>
            </a:r>
            <a:r>
              <a:rPr lang="zh-CN" altLang="en-US" dirty="0"/>
              <a:t>，</a:t>
            </a:r>
            <a:r>
              <a:rPr lang="en-US" altLang="zh-CN" dirty="0"/>
              <a:t>Android-</a:t>
            </a:r>
            <a:r>
              <a:rPr lang="en-US" altLang="zh-CN" dirty="0" err="1"/>
              <a:t>OpenGLES</a:t>
            </a:r>
            <a:r>
              <a:rPr lang="zh-CN" altLang="en-US" dirty="0"/>
              <a:t>、</a:t>
            </a:r>
            <a:r>
              <a:rPr lang="en-US" altLang="zh-CN" dirty="0"/>
              <a:t>Vulkan</a:t>
            </a:r>
            <a:r>
              <a:rPr lang="zh-CN" altLang="en-US" dirty="0"/>
              <a:t>。</a:t>
            </a:r>
            <a:endParaRPr lang="en-US" altLang="zh-CN" dirty="0"/>
          </a:p>
          <a:p>
            <a:r>
              <a:rPr lang="zh-CN" altLang="en-US" dirty="0"/>
              <a:t>我们希望引擎具有跨平台部署能力，其次我们不希望为每个目标平台开发一个专用渲染器。</a:t>
            </a:r>
            <a:endParaRPr lang="en-US" altLang="zh-CN" dirty="0"/>
          </a:p>
          <a:p>
            <a:r>
              <a:rPr lang="zh-CN" altLang="en-US" dirty="0"/>
              <a:t>那么第一个任务就是隔离具体的图形</a:t>
            </a:r>
            <a:r>
              <a:rPr lang="en-US" altLang="zh-CN" dirty="0"/>
              <a:t>API</a:t>
            </a:r>
            <a:r>
              <a:rPr lang="zh-CN" altLang="en-US" dirty="0"/>
              <a:t>。此外还需要在贴近底层</a:t>
            </a:r>
            <a:r>
              <a:rPr lang="en-US" altLang="zh-CN" dirty="0"/>
              <a:t>API</a:t>
            </a:r>
            <a:r>
              <a:rPr lang="zh-CN" altLang="en-US" dirty="0"/>
              <a:t>的位置提供资源和状态的抽象层，还有其他等等。</a:t>
            </a:r>
            <a:endParaRPr lang="en-US" altLang="zh-CN" dirty="0"/>
          </a:p>
          <a:p>
            <a:r>
              <a:rPr lang="zh-CN" altLang="en-US" dirty="0"/>
              <a:t>因为图形编程基础的就是操作</a:t>
            </a:r>
            <a:r>
              <a:rPr lang="en-US" altLang="zh-CN" dirty="0"/>
              <a:t>Buffer</a:t>
            </a:r>
            <a:r>
              <a:rPr lang="zh-CN" altLang="en-US" dirty="0"/>
              <a:t>、</a:t>
            </a:r>
            <a:r>
              <a:rPr lang="en-US" altLang="zh-CN" dirty="0"/>
              <a:t>Resource</a:t>
            </a:r>
            <a:r>
              <a:rPr lang="zh-CN" altLang="en-US" dirty="0"/>
              <a:t>、</a:t>
            </a:r>
            <a:r>
              <a:rPr lang="en-US" altLang="zh-CN" dirty="0"/>
              <a:t>States</a:t>
            </a:r>
            <a:r>
              <a:rPr lang="zh-CN" altLang="en-US" dirty="0"/>
              <a:t>、</a:t>
            </a:r>
            <a:r>
              <a:rPr lang="en-US" altLang="zh-CN" dirty="0"/>
              <a:t>Shader</a:t>
            </a:r>
            <a:r>
              <a:rPr lang="zh-CN" altLang="en-US" dirty="0"/>
              <a:t>、</a:t>
            </a:r>
            <a:r>
              <a:rPr lang="en-US" altLang="zh-CN" dirty="0"/>
              <a:t>Pipeline</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178151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Graphics Device Interface=RHI</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58856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我们希望通过介绍虚幻</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4</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的渲染器的设计，帮助各位对前面的一些概念建立感性认识和直觉</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18</a:t>
            </a:fld>
            <a:endParaRPr lang="zh-CN">
              <a:solidFill>
                <a:prstClr val="black"/>
              </a:solidFill>
            </a:endParaRPr>
          </a:p>
        </p:txBody>
      </p:sp>
    </p:spTree>
    <p:extLst>
      <p:ext uri="{BB962C8B-B14F-4D97-AF65-F5344CB8AC3E}">
        <p14:creationId xmlns:p14="http://schemas.microsoft.com/office/powerpoint/2010/main" val="234124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展开来看，我用一些列名词对接下来的重点内容做了一个分解，我们一个一个部分的来看。</a:t>
            </a:r>
            <a:endParaRPr lang="en-US" altLang="zh-CN" dirty="0"/>
          </a:p>
          <a:p>
            <a:r>
              <a:rPr lang="zh-CN" altLang="en-US" dirty="0"/>
              <a:t>这里面大部分词都不难从字面猜他背后的含义，虚幻</a:t>
            </a:r>
            <a:r>
              <a:rPr lang="en-US" altLang="zh-CN" dirty="0"/>
              <a:t>4</a:t>
            </a:r>
            <a:r>
              <a:rPr lang="zh-CN" altLang="en-US" dirty="0"/>
              <a:t>这里有</a:t>
            </a:r>
            <a:r>
              <a:rPr lang="en-US" altLang="zh-CN" dirty="0"/>
              <a:t>2</a:t>
            </a:r>
            <a:r>
              <a:rPr lang="zh-CN" altLang="en-US" dirty="0"/>
              <a:t>个如果没有接触过的话，可能直接看不懂，就是三大线程和保留模式。</a:t>
            </a:r>
            <a:endParaRPr lang="en-US" altLang="zh-CN" dirty="0"/>
          </a:p>
          <a:p>
            <a:r>
              <a:rPr lang="zh-CN" altLang="en-US" dirty="0"/>
              <a:t>三大线程指的是</a:t>
            </a:r>
            <a:r>
              <a:rPr lang="en-US" altLang="zh-CN" dirty="0"/>
              <a:t>Game</a:t>
            </a:r>
            <a:r>
              <a:rPr lang="zh-CN" altLang="en-US" dirty="0"/>
              <a:t>、</a:t>
            </a:r>
            <a:r>
              <a:rPr lang="en-US" altLang="zh-CN" dirty="0"/>
              <a:t>Render</a:t>
            </a:r>
            <a:r>
              <a:rPr lang="zh-CN" altLang="en-US" dirty="0"/>
              <a:t>、</a:t>
            </a:r>
            <a:r>
              <a:rPr lang="en-US" altLang="zh-CN" dirty="0"/>
              <a:t>RHI</a:t>
            </a:r>
            <a:r>
              <a:rPr lang="zh-CN" altLang="en-US" dirty="0"/>
              <a:t>，即游戏线程、渲染线程、</a:t>
            </a:r>
            <a:r>
              <a:rPr lang="en-US" altLang="zh-CN" dirty="0"/>
              <a:t>RHI</a:t>
            </a:r>
            <a:r>
              <a:rPr lang="zh-CN" altLang="en-US" dirty="0"/>
              <a:t>线程，保留模式，官方的用词是</a:t>
            </a:r>
            <a:r>
              <a:rPr lang="en-US" altLang="zh-CN" dirty="0"/>
              <a:t>retained</a:t>
            </a:r>
            <a:r>
              <a:rPr lang="zh-CN" altLang="en-US" dirty="0"/>
              <a:t>，保留或者维持的意思，放到虚幻里面理解就是持续保有哪些出生之后就不发生变化的东西，为得是不让性能为冗余的操作买单。后面我们都会更具体的介绍。</a:t>
            </a:r>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先介绍一些大纲，整体分为三个部分，我们先从概念上了解渲染器是要干什么，然后我们学习虚幻</a:t>
            </a:r>
            <a:r>
              <a:rPr lang="en-US" altLang="zh-CN" dirty="0"/>
              <a:t>4</a:t>
            </a:r>
            <a:r>
              <a:rPr lang="zh-CN" altLang="en-US" dirty="0"/>
              <a:t>实现中的有关部分，最后总结提出本周的作业要求。</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虚幻的渲染器代码有自己的独立模块，在开发过程中被编译为小型</a:t>
            </a:r>
            <a:r>
              <a:rPr lang="en-US" altLang="zh-CN" sz="2000" b="0" dirty="0" err="1">
                <a:effectLst/>
              </a:rPr>
              <a:t>dll</a:t>
            </a:r>
            <a:r>
              <a:rPr lang="zh-CN" altLang="en-US" sz="2000" dirty="0">
                <a:effectLst/>
              </a:rPr>
              <a:t>，虚幻的每个系统基本都是以这种方式组织，为得是能够快速迭代，在渲染器代码发生变动后，不必重新链接整个引擎。</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渲染器模块依赖“引擎模块”，因为有许多对引擎的回调。</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引擎使用渲染器则是通过设计好的接口</a:t>
            </a:r>
            <a:r>
              <a:rPr lang="en-US" altLang="zh-CN" sz="2000" dirty="0">
                <a:effectLst/>
              </a:rPr>
              <a:t>——</a:t>
            </a:r>
            <a:r>
              <a:rPr lang="en-US" altLang="zh-CN" sz="1800" dirty="0" err="1">
                <a:solidFill>
                  <a:srgbClr val="0000FF"/>
                </a:solidFill>
                <a:latin typeface="Consolas" panose="020B0609020204030204" pitchFamily="49" charset="0"/>
              </a:rPr>
              <a:t>IRendererModule</a:t>
            </a:r>
            <a:r>
              <a:rPr lang="zh-CN" altLang="en-US" sz="1800" dirty="0">
                <a:solidFill>
                  <a:srgbClr val="0000FF"/>
                </a:solidFill>
                <a:latin typeface="Consolas" panose="020B0609020204030204" pitchFamily="49" charset="0"/>
              </a:rPr>
              <a:t>，</a:t>
            </a:r>
            <a:r>
              <a:rPr lang="en-US" altLang="zh-CN" sz="1800" dirty="0" err="1">
                <a:solidFill>
                  <a:srgbClr val="0000FF"/>
                </a:solidFill>
                <a:latin typeface="Consolas" panose="020B0609020204030204" pitchFamily="49" charset="0"/>
              </a:rPr>
              <a:t>FSceneInterface</a:t>
            </a:r>
            <a:r>
              <a:rPr lang="zh-CN" altLang="en-US" sz="1800" dirty="0">
                <a:solidFill>
                  <a:srgbClr val="0000FF"/>
                </a:solidFill>
                <a:latin typeface="Consolas" panose="020B0609020204030204" pitchFamily="49" charset="0"/>
              </a:rPr>
              <a:t>。</a:t>
            </a:r>
            <a:endParaRPr lang="en-US" altLang="zh-CN" sz="1800" dirty="0">
              <a:solidFill>
                <a:srgbClr val="0000FF"/>
              </a:solidFill>
              <a:latin typeface="Consolas" panose="020B0609020204030204" pitchFamily="49" charset="0"/>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78193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渲染器看到的场景由</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和存储在</a:t>
            </a:r>
            <a:r>
              <a:rPr lang="en-US" altLang="zh-CN" sz="2000" dirty="0" err="1">
                <a:effectLst/>
                <a:latin typeface="微软雅黑 Light" panose="020B0502040204020203" pitchFamily="34" charset="-122"/>
                <a:ea typeface="微软雅黑 Light" panose="020B0502040204020203" pitchFamily="34" charset="-122"/>
              </a:rPr>
              <a:t>FScene</a:t>
            </a:r>
            <a:r>
              <a:rPr lang="zh-CN" altLang="en-US" sz="2000" dirty="0">
                <a:effectLst/>
                <a:latin typeface="微软雅黑 Light" panose="020B0502040204020203" pitchFamily="34" charset="-122"/>
                <a:ea typeface="微软雅黑 Light" panose="020B0502040204020203" pitchFamily="34" charset="-122"/>
              </a:rPr>
              <a:t>中的各种其他结构的数组构成。</a:t>
            </a:r>
            <a:r>
              <a:rPr lang="en-US" altLang="zh-CN" sz="2000" dirty="0">
                <a:effectLst/>
                <a:latin typeface="微软雅黑 Light" panose="020B0502040204020203" pitchFamily="34" charset="-122"/>
                <a:ea typeface="微软雅黑 Light" panose="020B0502040204020203" pitchFamily="34" charset="-122"/>
              </a:rPr>
              <a:t> </a:t>
            </a:r>
            <a:r>
              <a:rPr lang="en-US" altLang="zh-CN" sz="2000" dirty="0" err="1">
                <a:effectLst/>
                <a:latin typeface="微软雅黑 Light" panose="020B0502040204020203" pitchFamily="34" charset="-122"/>
                <a:ea typeface="微软雅黑 Light" panose="020B0502040204020203" pitchFamily="34" charset="-122"/>
              </a:rPr>
              <a:t>UPrimitiveComponent</a:t>
            </a:r>
            <a:r>
              <a:rPr lang="zh-CN" altLang="en-US" sz="2000" dirty="0">
                <a:effectLst/>
                <a:latin typeface="微软雅黑 Light" panose="020B0502040204020203" pitchFamily="34" charset="-122"/>
                <a:ea typeface="微软雅黑 Light" panose="020B0502040204020203" pitchFamily="34" charset="-122"/>
              </a:rPr>
              <a:t>用一个八叉树进行组织</a:t>
            </a:r>
            <a:endParaRPr lang="en-US" altLang="zh-CN" sz="20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渲染器运行于</a:t>
            </a:r>
            <a:r>
              <a:rPr lang="zh-CN" altLang="en-US" sz="1600" b="0" dirty="0">
                <a:effectLst/>
              </a:rPr>
              <a:t>渲染线程</a:t>
            </a:r>
            <a:r>
              <a:rPr lang="zh-CN" altLang="en-US" sz="1600" dirty="0">
                <a:effectLst/>
              </a:rPr>
              <a:t>，与游戏线程并行。场景中的可见对象都需要跨这两个线程进行通信，因此为了避免数据竞争，虚幻将数据按线程分成两部分。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42763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Uworld</a:t>
            </a:r>
            <a:r>
              <a:rPr lang="zh-CN" altLang="en-US" dirty="0"/>
              <a:t>，</a:t>
            </a:r>
            <a:r>
              <a:rPr lang="en-US" altLang="zh-CN" dirty="0"/>
              <a:t>actor</a:t>
            </a:r>
            <a:r>
              <a:rPr lang="zh-CN" altLang="en-US" dirty="0"/>
              <a:t>和</a:t>
            </a:r>
            <a:r>
              <a:rPr lang="en-US" altLang="zh-CN" dirty="0"/>
              <a:t>component</a:t>
            </a:r>
            <a:r>
              <a:rPr lang="zh-CN" altLang="en-US" dirty="0"/>
              <a:t>集合，</a:t>
            </a:r>
            <a:r>
              <a:rPr lang="en-US" altLang="zh-CN" dirty="0" err="1"/>
              <a:t>levelstreaming</a:t>
            </a:r>
            <a:r>
              <a:rPr lang="zh-CN" altLang="en-US" dirty="0"/>
              <a:t>的主要上下文</a:t>
            </a:r>
            <a:endParaRPr lang="en-US" altLang="zh-CN" dirty="0"/>
          </a:p>
          <a:p>
            <a:r>
              <a:rPr lang="en-US" altLang="zh-CN" dirty="0" err="1"/>
              <a:t>Ulevel</a:t>
            </a:r>
            <a:r>
              <a:rPr lang="zh-CN" altLang="en-US" dirty="0"/>
              <a:t>，</a:t>
            </a:r>
            <a:r>
              <a:rPr lang="en-US" altLang="zh-CN" dirty="0"/>
              <a:t>actor</a:t>
            </a:r>
            <a:r>
              <a:rPr lang="zh-CN" altLang="en-US" dirty="0"/>
              <a:t>和</a:t>
            </a:r>
            <a:r>
              <a:rPr lang="en-US" altLang="zh-CN" dirty="0"/>
              <a:t>component</a:t>
            </a:r>
            <a:r>
              <a:rPr lang="zh-CN" altLang="en-US" dirty="0"/>
              <a:t>加载单元，</a:t>
            </a:r>
            <a:r>
              <a:rPr lang="en-US" altLang="zh-CN" dirty="0"/>
              <a:t>map</a:t>
            </a:r>
            <a:r>
              <a:rPr lang="zh-CN" altLang="en-US" dirty="0"/>
              <a:t>文件的主要内容。</a:t>
            </a:r>
            <a:endParaRPr lang="en-US" altLang="zh-CN" dirty="0"/>
          </a:p>
          <a:p>
            <a:r>
              <a:rPr lang="en-US" altLang="zh-CN" dirty="0" err="1"/>
              <a:t>Uscenecomponent</a:t>
            </a:r>
            <a:r>
              <a:rPr lang="zh-CN" altLang="en-US" dirty="0"/>
              <a:t>，场景图的主要基类，加入</a:t>
            </a:r>
            <a:r>
              <a:rPr lang="en-US" altLang="zh-CN" dirty="0" err="1"/>
              <a:t>Fscene</a:t>
            </a:r>
            <a:r>
              <a:rPr lang="zh-CN" altLang="en-US" dirty="0"/>
              <a:t>的主要单元。</a:t>
            </a:r>
            <a:endParaRPr lang="en-US" altLang="zh-CN" dirty="0"/>
          </a:p>
          <a:p>
            <a:r>
              <a:rPr lang="en-US" altLang="zh-CN" dirty="0" err="1"/>
              <a:t>Uprimitivecomponent</a:t>
            </a:r>
            <a:r>
              <a:rPr lang="zh-CN" altLang="en-US" dirty="0"/>
              <a:t>，可渲染和可物理对象的主要基类，也是</a:t>
            </a:r>
            <a:r>
              <a:rPr lang="en-US" altLang="zh-CN" dirty="0"/>
              <a:t>culling</a:t>
            </a:r>
            <a:r>
              <a:rPr lang="zh-CN" altLang="en-US" dirty="0"/>
              <a:t>的基本单元。</a:t>
            </a:r>
            <a:endParaRPr lang="en-US" altLang="zh-CN" dirty="0"/>
          </a:p>
          <a:p>
            <a:r>
              <a:rPr lang="en-US" altLang="zh-CN" dirty="0" err="1"/>
              <a:t>Fscene</a:t>
            </a:r>
            <a:r>
              <a:rPr lang="zh-CN" altLang="en-US" dirty="0"/>
              <a:t>，</a:t>
            </a:r>
            <a:r>
              <a:rPr lang="en-US" altLang="zh-CN" dirty="0" err="1"/>
              <a:t>uworld</a:t>
            </a:r>
            <a:r>
              <a:rPr lang="zh-CN" altLang="en-US" dirty="0"/>
              <a:t>在</a:t>
            </a:r>
            <a:r>
              <a:rPr lang="en-US" altLang="zh-CN" dirty="0"/>
              <a:t>renderer</a:t>
            </a:r>
            <a:r>
              <a:rPr lang="zh-CN" altLang="en-US" dirty="0"/>
              <a:t>内的视图。</a:t>
            </a:r>
            <a:endParaRPr lang="en-US" altLang="zh-CN" dirty="0"/>
          </a:p>
          <a:p>
            <a:r>
              <a:rPr lang="en-US" altLang="zh-CN" dirty="0" err="1"/>
              <a:t>Fprimitivesceneproxy</a:t>
            </a:r>
            <a:r>
              <a:rPr lang="zh-CN" altLang="en-US" dirty="0"/>
              <a:t>，</a:t>
            </a:r>
            <a:r>
              <a:rPr lang="en-US" altLang="zh-CN" dirty="0" err="1"/>
              <a:t>uprimitivecomponent</a:t>
            </a:r>
            <a:r>
              <a:rPr lang="zh-CN" altLang="en-US" dirty="0"/>
              <a:t>的渲染器视图。</a:t>
            </a:r>
            <a:endParaRPr lang="en-US" altLang="zh-CN" dirty="0"/>
          </a:p>
          <a:p>
            <a:r>
              <a:rPr lang="en-US" altLang="zh-CN" dirty="0" err="1"/>
              <a:t>Fprimitivesceneinfo</a:t>
            </a:r>
            <a:r>
              <a:rPr lang="zh-CN" altLang="en-US" dirty="0"/>
              <a:t>，更贴近渲染模块的内部对象，用来描述</a:t>
            </a:r>
            <a:r>
              <a:rPr lang="en-US" altLang="zh-CN" dirty="0"/>
              <a:t>primitive</a:t>
            </a:r>
            <a:r>
              <a:rPr lang="zh-CN" altLang="en-US" dirty="0"/>
              <a:t>的</a:t>
            </a:r>
            <a:r>
              <a:rPr lang="en-US" altLang="zh-CN" dirty="0"/>
              <a:t>render state</a:t>
            </a:r>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834010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模块视角</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74901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每个</a:t>
            </a:r>
            <a:r>
              <a:rPr lang="en-US" altLang="zh-CN" sz="2400" dirty="0">
                <a:effectLst/>
                <a:latin typeface="微软雅黑 Light" panose="020B0502040204020203" pitchFamily="34" charset="-122"/>
                <a:ea typeface="微软雅黑 Light" panose="020B0502040204020203" pitchFamily="34" charset="-122"/>
              </a:rPr>
              <a:t>component</a:t>
            </a:r>
            <a:r>
              <a:rPr lang="zh-CN" altLang="en-US" sz="2400" dirty="0">
                <a:effectLst/>
                <a:latin typeface="微软雅黑 Light" panose="020B0502040204020203" pitchFamily="34" charset="-122"/>
                <a:ea typeface="微软雅黑 Light" panose="020B0502040204020203" pitchFamily="34" charset="-122"/>
              </a:rPr>
              <a:t>都有自己的</a:t>
            </a:r>
            <a:r>
              <a:rPr lang="en-US" altLang="zh-CN" sz="2400" dirty="0">
                <a:effectLst/>
                <a:latin typeface="微软雅黑 Light" panose="020B0502040204020203" pitchFamily="34" charset="-122"/>
                <a:ea typeface="微软雅黑 Light" panose="020B0502040204020203" pitchFamily="34" charset="-122"/>
              </a:rPr>
              <a:t>bounds</a:t>
            </a:r>
            <a:r>
              <a:rPr lang="zh-CN" altLang="en-US" sz="2400" dirty="0">
                <a:effectLst/>
                <a:latin typeface="微软雅黑 Light" panose="020B0502040204020203" pitchFamily="34" charset="-122"/>
                <a:ea typeface="微软雅黑 Light" panose="020B0502040204020203" pitchFamily="34" charset="-122"/>
              </a:rPr>
              <a:t>，用于剔除、阴影、受光照范围等等。</a:t>
            </a:r>
            <a:endParaRPr lang="en-US" altLang="zh-CN" sz="24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dirty="0">
              <a:effectLst/>
              <a:latin typeface="微软雅黑 Light" panose="020B0502040204020203" pitchFamily="34" charset="-122"/>
              <a:ea typeface="微软雅黑 Light" panose="020B0502040204020203" pitchFamily="34"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有各种派生类负责实现特定类型物体的渲染，例如</a:t>
            </a:r>
            <a:r>
              <a:rPr lang="en-US" altLang="zh-CN" sz="2400" dirty="0" err="1">
                <a:effectLst/>
                <a:latin typeface="微软雅黑 Light" panose="020B0502040204020203" pitchFamily="34" charset="-122"/>
                <a:ea typeface="微软雅黑 Light" panose="020B0502040204020203" pitchFamily="34" charset="-122"/>
              </a:rPr>
              <a:t>StaticMesh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err="1">
                <a:effectLst/>
                <a:latin typeface="微软雅黑 Light" panose="020B0502040204020203" pitchFamily="34" charset="-122"/>
                <a:ea typeface="微软雅黑 Light" panose="020B0502040204020203" pitchFamily="34" charset="-122"/>
              </a:rPr>
              <a:t>SkinMesh</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Foliage</a:t>
            </a:r>
            <a:r>
              <a:rPr lang="zh-CN" altLang="en-US" sz="2400" dirty="0">
                <a:effectLst/>
                <a:latin typeface="微软雅黑 Light" panose="020B0502040204020203" pitchFamily="34" charset="-122"/>
                <a:ea typeface="微软雅黑 Light" panose="020B0502040204020203" pitchFamily="34" charset="-122"/>
              </a:rPr>
              <a:t>、</a:t>
            </a:r>
            <a:r>
              <a:rPr lang="en-US" altLang="zh-CN" sz="2400" dirty="0">
                <a:effectLst/>
                <a:latin typeface="微软雅黑 Light" panose="020B0502040204020203" pitchFamily="34" charset="-122"/>
                <a:ea typeface="微软雅黑 Light" panose="020B0502040204020203" pitchFamily="34" charset="-122"/>
              </a:rPr>
              <a:t>Landscape</a:t>
            </a:r>
            <a:r>
              <a:rPr lang="zh-CN" altLang="en-US" sz="2400" dirty="0">
                <a:effectLst/>
                <a:latin typeface="微软雅黑 Light" panose="020B0502040204020203" pitchFamily="34" charset="-122"/>
                <a:ea typeface="微软雅黑 Light" panose="020B0502040204020203" pitchFamily="34" charset="-122"/>
              </a:rPr>
              <a:t>啊，这个类属于“引擎模块”。</a:t>
            </a:r>
            <a:endParaRPr lang="en-US" altLang="zh-CN" sz="2400" dirty="0">
              <a:effectLst/>
              <a:latin typeface="微软雅黑 Light" panose="020B0502040204020203" pitchFamily="34" charset="-122"/>
              <a:ea typeface="微软雅黑 Light" panose="020B0502040204020203" pitchFamily="34" charset="-122"/>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251664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渲染器通过多个</a:t>
            </a:r>
            <a:r>
              <a:rPr lang="en-US" altLang="zh-CN" sz="2000" b="0" dirty="0">
                <a:effectLst/>
              </a:rPr>
              <a:t>pass</a:t>
            </a:r>
            <a:r>
              <a:rPr lang="zh-CN" altLang="en-US" sz="2000" b="0" dirty="0">
                <a:effectLst/>
              </a:rPr>
              <a:t>渲染完成场景合成，而且各个</a:t>
            </a:r>
            <a:r>
              <a:rPr lang="en-US" altLang="zh-CN" sz="2000" b="0" dirty="0">
                <a:effectLst/>
              </a:rPr>
              <a:t>pass</a:t>
            </a:r>
            <a:r>
              <a:rPr lang="zh-CN" altLang="en-US" sz="2000" b="0" dirty="0">
                <a:effectLst/>
              </a:rPr>
              <a:t>是有顺序的。</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err="1">
                <a:effectLst/>
              </a:rPr>
              <a:t>FPrimitiveViewRelevance</a:t>
            </a:r>
            <a:r>
              <a:rPr lang="zh-CN" altLang="en-US" sz="2000" b="0" dirty="0">
                <a:effectLst/>
              </a:rPr>
              <a:t>包含了</a:t>
            </a:r>
            <a:r>
              <a:rPr lang="en-US" altLang="zh-CN" sz="2000" b="0" dirty="0">
                <a:effectLst/>
              </a:rPr>
              <a:t>primitive</a:t>
            </a:r>
            <a:r>
              <a:rPr lang="zh-CN" altLang="en-US" sz="2000" b="0" dirty="0">
                <a:effectLst/>
              </a:rPr>
              <a:t>与哪个</a:t>
            </a:r>
            <a:r>
              <a:rPr lang="en-US" altLang="zh-CN" sz="2000" b="0" dirty="0">
                <a:effectLst/>
              </a:rPr>
              <a:t>pass</a:t>
            </a:r>
            <a:r>
              <a:rPr lang="zh-CN" altLang="en-US" sz="2000" b="0" dirty="0">
                <a:effectLst/>
              </a:rPr>
              <a:t>相关的信息。</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同时</a:t>
            </a:r>
            <a:r>
              <a:rPr lang="en-US" altLang="zh-CN" sz="2000" b="0" dirty="0" err="1">
                <a:effectLst/>
              </a:rPr>
              <a:t>FPrimitiveViewRelevance</a:t>
            </a:r>
            <a:r>
              <a:rPr lang="zh-CN" altLang="en-US" sz="2000" b="0" dirty="0">
                <a:effectLst/>
              </a:rPr>
              <a:t>还包含了</a:t>
            </a:r>
            <a:r>
              <a:rPr lang="en-US" altLang="zh-CN" sz="2000" b="0" dirty="0">
                <a:effectLst/>
              </a:rPr>
              <a:t>primitive</a:t>
            </a:r>
            <a:r>
              <a:rPr lang="zh-CN" altLang="en-US" sz="2000" b="0" dirty="0">
                <a:effectLst/>
              </a:rPr>
              <a:t>是静态渲染还是动态渲染的相关性。</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绘制策略包含使用特定</a:t>
            </a:r>
            <a:r>
              <a:rPr lang="en-US" altLang="zh-CN" sz="1600" b="0" dirty="0">
                <a:effectLst/>
              </a:rPr>
              <a:t>pass shader</a:t>
            </a:r>
            <a:r>
              <a:rPr lang="zh-CN" altLang="en-US" sz="1600" b="0" dirty="0">
                <a:effectLst/>
              </a:rPr>
              <a:t>渲染</a:t>
            </a:r>
            <a:r>
              <a:rPr lang="en-US" altLang="zh-CN" sz="1600" b="0" dirty="0">
                <a:effectLst/>
              </a:rPr>
              <a:t>mesh</a:t>
            </a:r>
            <a:r>
              <a:rPr lang="zh-CN" altLang="en-US" sz="1600" b="0" dirty="0">
                <a:effectLst/>
              </a:rPr>
              <a:t>的逻辑。包括使用</a:t>
            </a:r>
            <a:r>
              <a:rPr lang="en-US" altLang="zh-CN" sz="1600" b="0" dirty="0" err="1">
                <a:effectLst/>
              </a:rPr>
              <a:t>FVertexFactory</a:t>
            </a:r>
            <a:r>
              <a:rPr lang="zh-CN" altLang="en-US" sz="1600" b="0" dirty="0">
                <a:effectLst/>
              </a:rPr>
              <a:t>来抽象</a:t>
            </a:r>
            <a:r>
              <a:rPr lang="en-US" altLang="zh-CN" sz="1600" b="0" dirty="0">
                <a:effectLst/>
              </a:rPr>
              <a:t>mesh</a:t>
            </a:r>
            <a:r>
              <a:rPr lang="zh-CN" altLang="en-US" sz="1600" b="0" dirty="0">
                <a:effectLst/>
              </a:rPr>
              <a:t>类型，</a:t>
            </a:r>
            <a:r>
              <a:rPr lang="en-US" altLang="zh-CN" sz="1600" b="0" dirty="0" err="1">
                <a:effectLst/>
              </a:rPr>
              <a:t>FMaterial</a:t>
            </a:r>
            <a:r>
              <a:rPr lang="zh-CN" altLang="en-US" sz="1600" b="0" dirty="0">
                <a:effectLst/>
              </a:rPr>
              <a:t>来抽象材质。底层，绘制策略把材质转换为</a:t>
            </a:r>
            <a:r>
              <a:rPr lang="en-US" altLang="zh-CN" sz="1600" b="0" dirty="0">
                <a:effectLst/>
              </a:rPr>
              <a:t>shader</a:t>
            </a:r>
            <a:r>
              <a:rPr lang="zh-CN" altLang="en-US" sz="1600" b="0" dirty="0">
                <a:effectLst/>
              </a:rPr>
              <a:t>，把</a:t>
            </a:r>
            <a:r>
              <a:rPr lang="en-US" altLang="zh-CN" sz="1600" b="0" dirty="0" err="1">
                <a:effectLst/>
              </a:rPr>
              <a:t>VertexFactory</a:t>
            </a:r>
            <a:r>
              <a:rPr lang="zh-CN" altLang="en-US" sz="1600" b="0" dirty="0">
                <a:effectLst/>
              </a:rPr>
              <a:t>里的</a:t>
            </a:r>
            <a:r>
              <a:rPr lang="en-US" altLang="zh-CN" sz="1600" b="0" dirty="0">
                <a:effectLst/>
              </a:rPr>
              <a:t>buffer</a:t>
            </a:r>
            <a:r>
              <a:rPr lang="zh-CN" altLang="en-US" sz="1600" b="0" dirty="0">
                <a:effectLst/>
              </a:rPr>
              <a:t>和</a:t>
            </a:r>
            <a:r>
              <a:rPr lang="en-US" altLang="zh-CN" sz="1600" b="0" dirty="0">
                <a:effectLst/>
              </a:rPr>
              <a:t>RHI</a:t>
            </a:r>
            <a:r>
              <a:rPr lang="zh-CN" altLang="en-US" sz="1600" b="0" dirty="0">
                <a:effectLst/>
              </a:rPr>
              <a:t>层绑定，把</a:t>
            </a:r>
            <a:r>
              <a:rPr lang="en-US" altLang="zh-CN" sz="1600" b="0" dirty="0">
                <a:effectLst/>
              </a:rPr>
              <a:t>shader</a:t>
            </a:r>
            <a:r>
              <a:rPr lang="zh-CN" altLang="en-US" sz="1600" b="0" dirty="0">
                <a:effectLst/>
              </a:rPr>
              <a:t>绑定，设置</a:t>
            </a:r>
            <a:r>
              <a:rPr lang="en-US" altLang="zh-CN" sz="1600" b="0" dirty="0">
                <a:effectLst/>
              </a:rPr>
              <a:t>shader</a:t>
            </a:r>
            <a:r>
              <a:rPr lang="zh-CN" altLang="en-US" sz="1600" b="0" dirty="0">
                <a:effectLst/>
              </a:rPr>
              <a:t>的输入参数，然后就发出</a:t>
            </a:r>
            <a:r>
              <a:rPr lang="en-US" altLang="zh-CN" sz="1600" b="0" dirty="0">
                <a:effectLst/>
              </a:rPr>
              <a:t>RHI</a:t>
            </a:r>
            <a:r>
              <a:rPr lang="zh-CN" altLang="en-US" sz="1600" b="0" dirty="0">
                <a:effectLst/>
              </a:rPr>
              <a:t>绘制调用。</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策略，</a:t>
            </a:r>
            <a:r>
              <a:rPr lang="zh-CN" altLang="en-US" sz="1200" dirty="0">
                <a:effectLst/>
              </a:rPr>
              <a:t>包括使用</a:t>
            </a:r>
            <a:r>
              <a:rPr lang="en-US" altLang="zh-CN" sz="1200" dirty="0" err="1">
                <a:effectLst/>
              </a:rPr>
              <a:t>FVertexFactory</a:t>
            </a:r>
            <a:r>
              <a:rPr lang="zh-CN" altLang="en-US" sz="1200" dirty="0">
                <a:effectLst/>
              </a:rPr>
              <a:t>来抽象</a:t>
            </a:r>
            <a:r>
              <a:rPr lang="en-US" altLang="zh-CN" sz="1200" dirty="0">
                <a:effectLst/>
              </a:rPr>
              <a:t>mesh</a:t>
            </a:r>
            <a:r>
              <a:rPr lang="zh-CN" altLang="en-US" sz="1200" dirty="0">
                <a:effectLst/>
              </a:rPr>
              <a:t>类型，</a:t>
            </a:r>
            <a:r>
              <a:rPr lang="en-US" altLang="zh-CN" sz="1200" dirty="0" err="1">
                <a:effectLst/>
              </a:rPr>
              <a:t>FMaterial</a:t>
            </a:r>
            <a:r>
              <a:rPr lang="zh-CN" altLang="en-US" sz="1200" dirty="0">
                <a:effectLst/>
              </a:rPr>
              <a:t>来抽象材质。底层，绘制策略把材质转换为</a:t>
            </a:r>
            <a:r>
              <a:rPr lang="en-US" altLang="zh-CN" sz="1200" dirty="0">
                <a:effectLst/>
              </a:rPr>
              <a:t>shader</a:t>
            </a:r>
            <a:r>
              <a:rPr lang="zh-CN" altLang="en-US" sz="1200" dirty="0">
                <a:effectLst/>
              </a:rPr>
              <a:t>，把</a:t>
            </a:r>
            <a:r>
              <a:rPr lang="en-US" altLang="zh-CN" sz="1200" dirty="0" err="1">
                <a:effectLst/>
              </a:rPr>
              <a:t>VertexFactory</a:t>
            </a:r>
            <a:r>
              <a:rPr lang="zh-CN" altLang="en-US" sz="1200" dirty="0">
                <a:effectLst/>
              </a:rPr>
              <a:t>里的</a:t>
            </a:r>
            <a:r>
              <a:rPr lang="en-US" altLang="zh-CN" sz="1200" dirty="0">
                <a:effectLst/>
              </a:rPr>
              <a:t>buffer</a:t>
            </a:r>
            <a:r>
              <a:rPr lang="zh-CN" altLang="en-US" sz="1200" dirty="0">
                <a:effectLst/>
              </a:rPr>
              <a:t>和</a:t>
            </a:r>
            <a:r>
              <a:rPr lang="en-US" altLang="zh-CN" sz="1200" dirty="0">
                <a:effectLst/>
              </a:rPr>
              <a:t>RHI</a:t>
            </a:r>
            <a:r>
              <a:rPr lang="zh-CN" altLang="en-US" sz="1200" dirty="0">
                <a:effectLst/>
              </a:rPr>
              <a:t>层绑定，把</a:t>
            </a:r>
            <a:r>
              <a:rPr lang="en-US" altLang="zh-CN" sz="1200" dirty="0">
                <a:effectLst/>
              </a:rPr>
              <a:t>shader</a:t>
            </a:r>
            <a:r>
              <a:rPr lang="zh-CN" altLang="en-US" sz="1200" dirty="0">
                <a:effectLst/>
              </a:rPr>
              <a:t>绑定，设置</a:t>
            </a:r>
            <a:r>
              <a:rPr lang="en-US" altLang="zh-CN" sz="1200" dirty="0">
                <a:effectLst/>
              </a:rPr>
              <a:t>shader</a:t>
            </a:r>
            <a:r>
              <a:rPr lang="zh-CN" altLang="en-US" sz="1200" dirty="0">
                <a:effectLst/>
              </a:rPr>
              <a:t>的输入参数，然后就发出</a:t>
            </a:r>
            <a:r>
              <a:rPr lang="en-US" altLang="zh-CN" sz="1200" dirty="0">
                <a:effectLst/>
              </a:rPr>
              <a:t>RHI</a:t>
            </a:r>
            <a:r>
              <a:rPr lang="zh-CN" altLang="en-US" sz="1200" dirty="0">
                <a:effectLst/>
              </a:rPr>
              <a:t>绘制调用。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1206929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例如</a:t>
            </a:r>
            <a:r>
              <a:rPr lang="en-US" altLang="zh-CN" sz="2400" b="0" dirty="0" err="1">
                <a:effectLst/>
              </a:rPr>
              <a:t>DepthOnlyPass</a:t>
            </a:r>
            <a:r>
              <a:rPr lang="zh-CN" altLang="en-US" sz="2400" b="0" dirty="0">
                <a:effectLst/>
              </a:rPr>
              <a:t>在</a:t>
            </a:r>
            <a:r>
              <a:rPr lang="en-US" altLang="zh-CN" sz="2400" b="0" dirty="0" err="1">
                <a:effectLst/>
              </a:rPr>
              <a:t>BasePass</a:t>
            </a:r>
            <a:r>
              <a:rPr lang="zh-CN" altLang="en-US" sz="2400" b="0" dirty="0">
                <a:effectLst/>
              </a:rPr>
              <a:t>之前，可以用于实现</a:t>
            </a:r>
            <a:r>
              <a:rPr lang="en-US" altLang="zh-CN" sz="2400" b="0" dirty="0">
                <a:effectLst/>
              </a:rPr>
              <a:t>HZB</a:t>
            </a:r>
            <a:r>
              <a:rPr lang="zh-CN" altLang="en-US" sz="2400" b="0" dirty="0">
                <a:effectLst/>
              </a:rPr>
              <a:t>技术。这个顺序是通过渲染器</a:t>
            </a:r>
            <a:r>
              <a:rPr lang="en-US" altLang="zh-CN" sz="2400" b="0" dirty="0">
                <a:effectLst/>
              </a:rPr>
              <a:t>C++</a:t>
            </a:r>
            <a:r>
              <a:rPr lang="zh-CN" altLang="en-US" sz="2400" b="0" dirty="0">
                <a:effectLst/>
              </a:rPr>
              <a:t>代码的函数调用顺序固定实现的。</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一个</a:t>
            </a:r>
            <a:r>
              <a:rPr lang="en-US" altLang="zh-CN" sz="2400" b="0" dirty="0">
                <a:effectLst/>
              </a:rPr>
              <a:t>primitive</a:t>
            </a:r>
            <a:r>
              <a:rPr lang="zh-CN" altLang="en-US" sz="2400" b="0" dirty="0">
                <a:effectLst/>
              </a:rPr>
              <a:t>可以有若干个</a:t>
            </a:r>
            <a:r>
              <a:rPr lang="en-US" altLang="zh-CN" sz="2400" b="0" dirty="0">
                <a:effectLst/>
              </a:rPr>
              <a:t>elements</a:t>
            </a:r>
            <a:r>
              <a:rPr lang="zh-CN" altLang="en-US" sz="2400" b="0" dirty="0">
                <a:effectLst/>
              </a:rPr>
              <a:t>，可以理解为</a:t>
            </a:r>
            <a:r>
              <a:rPr lang="en-US" altLang="zh-CN" sz="2400" b="0" dirty="0" err="1">
                <a:effectLst/>
              </a:rPr>
              <a:t>submesh</a:t>
            </a:r>
            <a:r>
              <a:rPr lang="zh-CN" altLang="en-US" sz="2400" b="0" dirty="0">
                <a:effectLst/>
              </a:rPr>
              <a:t>，每个</a:t>
            </a:r>
            <a:r>
              <a:rPr lang="en-US" altLang="zh-CN" sz="2400" b="0" dirty="0" err="1">
                <a:effectLst/>
              </a:rPr>
              <a:t>elem</a:t>
            </a:r>
            <a:r>
              <a:rPr lang="zh-CN" altLang="en-US" sz="2400" b="0" dirty="0">
                <a:effectLst/>
              </a:rPr>
              <a:t>可能与不同的</a:t>
            </a:r>
            <a:r>
              <a:rPr lang="en-US" altLang="zh-CN" sz="2400" b="0" dirty="0">
                <a:effectLst/>
              </a:rPr>
              <a:t>pass</a:t>
            </a:r>
            <a:r>
              <a:rPr lang="zh-CN" altLang="en-US" sz="2400" b="0" dirty="0">
                <a:effectLst/>
              </a:rPr>
              <a:t>相关，例如一部分是半透明，一部分不透明。那么也就是说</a:t>
            </a:r>
            <a:r>
              <a:rPr lang="en-US" altLang="zh-CN" sz="2400" b="0" dirty="0" err="1">
                <a:effectLst/>
              </a:rPr>
              <a:t>FPrimitiveViewRelevance</a:t>
            </a:r>
            <a:r>
              <a:rPr lang="zh-CN" altLang="en-US" sz="2400" b="0" dirty="0">
                <a:effectLst/>
              </a:rPr>
              <a:t>是</a:t>
            </a:r>
            <a:r>
              <a:rPr lang="en-US" altLang="zh-CN" sz="2400" b="0" dirty="0">
                <a:effectLst/>
              </a:rPr>
              <a:t>primitive</a:t>
            </a:r>
            <a:r>
              <a:rPr lang="zh-CN" altLang="en-US" sz="2400" b="0" dirty="0">
                <a:effectLst/>
              </a:rPr>
              <a:t>相关性的逻辑或计算的结果，使得</a:t>
            </a:r>
            <a:r>
              <a:rPr lang="en-US" altLang="zh-CN" sz="2400" b="0" dirty="0">
                <a:effectLst/>
              </a:rPr>
              <a:t>primitive</a:t>
            </a:r>
            <a:r>
              <a:rPr lang="zh-CN" altLang="en-US" sz="2400" b="0" dirty="0">
                <a:effectLst/>
              </a:rPr>
              <a:t>直接与若干</a:t>
            </a:r>
            <a:r>
              <a:rPr lang="en-US" altLang="zh-CN" sz="2400" b="0" dirty="0">
                <a:effectLst/>
              </a:rPr>
              <a:t>pass</a:t>
            </a:r>
            <a:r>
              <a:rPr lang="zh-CN" altLang="en-US" sz="2400" b="0" dirty="0">
                <a:effectLst/>
              </a:rPr>
              <a:t>相关，而不是排斥关系。</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静态渲染只能缓存</a:t>
            </a:r>
            <a:r>
              <a:rPr lang="en-US" altLang="zh-CN" dirty="0">
                <a:effectLst/>
              </a:rPr>
              <a:t>view</a:t>
            </a:r>
            <a:r>
              <a:rPr lang="zh-CN" altLang="en-US" dirty="0">
                <a:effectLst/>
              </a:rPr>
              <a:t>无关信息，可以理解为相机无关，因为视图的改变是会引起画面的改变的，相关状态需要联动。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383137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函数调用都在</a:t>
            </a:r>
            <a:r>
              <a:rPr lang="en-US" altLang="zh-CN" sz="2000" dirty="0" err="1">
                <a:effectLst/>
              </a:rPr>
              <a:t>GameThread</a:t>
            </a:r>
            <a:r>
              <a:rPr lang="zh-CN" altLang="en-US" sz="2000" dirty="0">
                <a:effectLst/>
              </a:rPr>
              <a:t>发起，通过一个操作叫</a:t>
            </a:r>
            <a:r>
              <a:rPr lang="en-US" altLang="zh-CN" sz="2000" dirty="0">
                <a:effectLst/>
              </a:rPr>
              <a:t>ENQUEUE_RENDER_COMMAND</a:t>
            </a:r>
            <a:r>
              <a:rPr lang="zh-CN" altLang="en-US" sz="2000" dirty="0">
                <a:effectLst/>
              </a:rPr>
              <a:t>。这个宏功能就是把要在渲染线程执行的代码连同数据打包成一个</a:t>
            </a:r>
            <a:r>
              <a:rPr lang="en-US" altLang="zh-CN" sz="2000" dirty="0">
                <a:effectLst/>
              </a:rPr>
              <a:t>task</a:t>
            </a:r>
            <a:r>
              <a:rPr lang="zh-CN" altLang="en-US" sz="2000" dirty="0">
                <a:effectLst/>
              </a:rPr>
              <a:t>，放到渲染线程任务队列里面去，等着渲染线程执行</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游戏线程中可以通过</a:t>
            </a:r>
            <a:r>
              <a:rPr lang="en-US" altLang="zh-CN" sz="2000" dirty="0" err="1">
                <a:effectLst/>
              </a:rPr>
              <a:t>FRenderCommandFence</a:t>
            </a:r>
            <a:r>
              <a:rPr lang="zh-CN" altLang="en-US" sz="2000" dirty="0">
                <a:effectLst/>
              </a:rPr>
              <a:t>来跟踪渲染线程的执行进度。做法是先调用</a:t>
            </a:r>
            <a:r>
              <a:rPr lang="en-US" altLang="zh-CN" sz="2000" dirty="0" err="1">
                <a:effectLst/>
              </a:rPr>
              <a:t>BeginFences</a:t>
            </a:r>
            <a:r>
              <a:rPr lang="zh-CN" altLang="en-US" sz="2000" dirty="0">
                <a:effectLst/>
              </a:rPr>
              <a:t>设置围栏，然后可以调用</a:t>
            </a:r>
            <a:r>
              <a:rPr lang="en-US" altLang="zh-CN" sz="2000" dirty="0">
                <a:effectLst/>
              </a:rPr>
              <a:t>Wait</a:t>
            </a:r>
            <a:r>
              <a:rPr lang="zh-CN" altLang="en-US" sz="2000" dirty="0">
                <a:effectLst/>
              </a:rPr>
              <a:t>来进行阻塞等待。</a:t>
            </a:r>
            <a:r>
              <a:rPr lang="en-US" altLang="zh-CN" sz="2000" dirty="0">
                <a:effectLst/>
              </a:rPr>
              <a:t>fence</a:t>
            </a:r>
            <a:r>
              <a:rPr lang="zh-CN" altLang="en-US" sz="2000" dirty="0">
                <a:effectLst/>
              </a:rPr>
              <a:t>的原理是准备一个空</a:t>
            </a:r>
            <a:r>
              <a:rPr lang="en-US" altLang="zh-CN" sz="2000" dirty="0">
                <a:effectLst/>
              </a:rPr>
              <a:t>task</a:t>
            </a:r>
            <a:r>
              <a:rPr lang="zh-CN" altLang="en-US" sz="2000" dirty="0">
                <a:effectLst/>
              </a:rPr>
              <a:t>放到渲染线程的任务队列，然后</a:t>
            </a:r>
            <a:r>
              <a:rPr lang="en-US" altLang="zh-CN" sz="2000" dirty="0">
                <a:effectLst/>
              </a:rPr>
              <a:t>wait</a:t>
            </a:r>
            <a:r>
              <a:rPr lang="zh-CN" altLang="en-US" sz="2000" dirty="0">
                <a:effectLst/>
              </a:rPr>
              <a:t>就通过轮询的方式等待</a:t>
            </a:r>
            <a:r>
              <a:rPr lang="en-US" altLang="zh-CN" sz="2000" dirty="0">
                <a:effectLst/>
              </a:rPr>
              <a:t>task</a:t>
            </a:r>
            <a:r>
              <a:rPr lang="zh-CN" altLang="en-US" sz="2000" dirty="0">
                <a:effectLst/>
              </a:rPr>
              <a:t>完成的信号</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渲染资源是使用</a:t>
            </a:r>
            <a:r>
              <a:rPr lang="en-US" altLang="zh-CN" sz="1600" dirty="0">
                <a:effectLst/>
              </a:rPr>
              <a:t>GPU</a:t>
            </a:r>
            <a:r>
              <a:rPr lang="zh-CN" altLang="en-US" sz="1600" dirty="0">
                <a:effectLst/>
              </a:rPr>
              <a:t>内存的对象在渲染器中的抽象，无论是什么图形</a:t>
            </a:r>
            <a:r>
              <a:rPr lang="en-US" altLang="zh-CN" sz="1600" dirty="0">
                <a:effectLst/>
              </a:rPr>
              <a:t>API</a:t>
            </a:r>
            <a:r>
              <a:rPr lang="zh-CN" altLang="en-US" sz="1600" dirty="0">
                <a:effectLst/>
              </a:rPr>
              <a:t>，都有</a:t>
            </a:r>
            <a:r>
              <a:rPr lang="en-US" altLang="zh-CN" sz="1600" dirty="0">
                <a:effectLst/>
              </a:rPr>
              <a:t>resource</a:t>
            </a:r>
            <a:r>
              <a:rPr lang="zh-CN" altLang="en-US" sz="1600" dirty="0">
                <a:effectLst/>
              </a:rPr>
              <a:t>概念，使用</a:t>
            </a:r>
            <a:r>
              <a:rPr lang="en-US" altLang="zh-CN" sz="1600" dirty="0">
                <a:effectLst/>
              </a:rPr>
              <a:t>GPU</a:t>
            </a:r>
            <a:r>
              <a:rPr lang="zh-CN" altLang="en-US" sz="1600" dirty="0">
                <a:effectLst/>
              </a:rPr>
              <a:t>专用内存，例如各种</a:t>
            </a:r>
            <a:r>
              <a:rPr lang="en-US" altLang="zh-CN" sz="1600" dirty="0">
                <a:effectLst/>
              </a:rPr>
              <a:t>buffer</a:t>
            </a:r>
            <a:r>
              <a:rPr lang="zh-CN" altLang="en-US" sz="1600" dirty="0">
                <a:effectLst/>
              </a:rPr>
              <a:t>，</a:t>
            </a:r>
            <a:r>
              <a:rPr lang="en-US" altLang="zh-CN" sz="1600" dirty="0">
                <a:effectLst/>
              </a:rPr>
              <a:t>texture</a:t>
            </a:r>
            <a:r>
              <a:rPr lang="zh-CN" altLang="en-US" sz="1600" dirty="0">
                <a:effectLst/>
              </a:rPr>
              <a:t>。</a:t>
            </a:r>
            <a:endParaRPr lang="en-US" altLang="zh-CN" sz="1600" dirty="0">
              <a:effectLst/>
            </a:endParaRPr>
          </a:p>
          <a:p>
            <a:pPr algn="l"/>
            <a:endParaRPr lang="zh-CN" altLang="en-US" sz="1600" dirty="0">
              <a:effectLst/>
            </a:endParaRPr>
          </a:p>
          <a:p>
            <a:pPr algn="l"/>
            <a:r>
              <a:rPr lang="zh-CN" altLang="en-US" sz="1600" dirty="0">
                <a:effectLst/>
              </a:rPr>
              <a:t>这些</a:t>
            </a:r>
            <a:r>
              <a:rPr lang="en-US" altLang="zh-CN" sz="1600" dirty="0">
                <a:effectLst/>
              </a:rPr>
              <a:t>resource</a:t>
            </a:r>
            <a:r>
              <a:rPr lang="zh-CN" altLang="en-US" sz="1600" dirty="0">
                <a:effectLst/>
              </a:rPr>
              <a:t>要在生命周期起始被初始化，在结束时释放占用的内存。</a:t>
            </a:r>
            <a:r>
              <a:rPr lang="en-US" altLang="zh-CN" sz="1600" dirty="0" err="1">
                <a:effectLst/>
              </a:rPr>
              <a:t>FRenderResource</a:t>
            </a:r>
            <a:r>
              <a:rPr lang="zh-CN" altLang="en-US" sz="1600" dirty="0">
                <a:effectLst/>
              </a:rPr>
              <a:t>就提供了这些操作的接口。</a:t>
            </a:r>
            <a:endParaRPr lang="en-US" altLang="zh-CN" sz="1600" dirty="0">
              <a:effectLst/>
            </a:endParaRPr>
          </a:p>
          <a:p>
            <a:pPr algn="l"/>
            <a:endParaRPr lang="zh-CN" altLang="en-US" sz="1600" dirty="0">
              <a:effectLst/>
            </a:endParaRPr>
          </a:p>
          <a:p>
            <a:pPr algn="l"/>
            <a:r>
              <a:rPr lang="zh-CN" altLang="en-US" sz="1600" dirty="0">
                <a:effectLst/>
              </a:rPr>
              <a:t>例如，</a:t>
            </a:r>
            <a:r>
              <a:rPr lang="en-US" altLang="zh-CN" sz="1600" dirty="0" err="1">
                <a:effectLst/>
              </a:rPr>
              <a:t>FRenderResource</a:t>
            </a:r>
            <a:r>
              <a:rPr lang="en-US" altLang="zh-CN" sz="1600" dirty="0">
                <a:effectLst/>
              </a:rPr>
              <a:t>::</a:t>
            </a:r>
            <a:r>
              <a:rPr lang="en-US" altLang="zh-CN" sz="1600" dirty="0" err="1">
                <a:effectLst/>
              </a:rPr>
              <a:t>InitResource</a:t>
            </a:r>
            <a:r>
              <a:rPr lang="zh-CN" altLang="en-US" sz="1600" dirty="0">
                <a:effectLst/>
              </a:rPr>
              <a:t>在渲染线程执行初始化，游戏线程发起则是通过一个</a:t>
            </a:r>
            <a:r>
              <a:rPr lang="en-US" altLang="zh-CN" sz="1600" dirty="0">
                <a:effectLst/>
              </a:rPr>
              <a:t>Helper</a:t>
            </a:r>
            <a:r>
              <a:rPr lang="zh-CN" altLang="en-US" sz="1600" dirty="0">
                <a:effectLst/>
              </a:rPr>
              <a:t>函数，叫</a:t>
            </a:r>
            <a:r>
              <a:rPr lang="en-US" altLang="zh-CN" sz="1600" dirty="0" err="1">
                <a:effectLst/>
              </a:rPr>
              <a:t>BeginInitResource</a:t>
            </a:r>
            <a:r>
              <a:rPr lang="zh-CN" altLang="en-US" sz="1600" dirty="0">
                <a:effectLst/>
              </a:rPr>
              <a:t>，往渲染线程入队一个对</a:t>
            </a:r>
            <a:r>
              <a:rPr lang="en-US" altLang="zh-CN" sz="1600" dirty="0" err="1">
                <a:effectLst/>
              </a:rPr>
              <a:t>InitResource</a:t>
            </a:r>
            <a:r>
              <a:rPr lang="zh-CN" altLang="en-US" sz="1600" dirty="0">
                <a:effectLst/>
              </a:rPr>
              <a:t>的调用。</a:t>
            </a:r>
          </a:p>
          <a:p>
            <a:pPr algn="l"/>
            <a:r>
              <a:rPr lang="en-US" altLang="zh-CN" sz="1600" dirty="0" err="1">
                <a:effectLst/>
              </a:rPr>
              <a:t>BeginInitResource</a:t>
            </a:r>
            <a:r>
              <a:rPr lang="zh-CN" altLang="en-US" sz="1600" dirty="0">
                <a:effectLst/>
              </a:rPr>
              <a:t>的调用常见于资源加载完毕执行</a:t>
            </a:r>
            <a:r>
              <a:rPr lang="en-US" altLang="zh-CN" sz="1600" dirty="0" err="1">
                <a:effectLst/>
              </a:rPr>
              <a:t>PostLoad</a:t>
            </a:r>
            <a:r>
              <a:rPr lang="zh-CN" altLang="en-US" sz="1600" dirty="0">
                <a:effectLst/>
              </a:rPr>
              <a:t>的时候，例如可以翻看</a:t>
            </a:r>
            <a:r>
              <a:rPr lang="en-US" altLang="zh-CN" sz="1600" dirty="0" err="1">
                <a:effectLst/>
              </a:rPr>
              <a:t>UStaticMesh</a:t>
            </a:r>
            <a:r>
              <a:rPr lang="en-US" altLang="zh-CN" sz="1600" dirty="0">
                <a:effectLst/>
              </a:rPr>
              <a:t>::</a:t>
            </a:r>
            <a:r>
              <a:rPr lang="en-US" altLang="zh-CN" sz="1600" dirty="0" err="1">
                <a:effectLst/>
              </a:rPr>
              <a:t>PostLoad</a:t>
            </a:r>
            <a:r>
              <a:rPr lang="zh-CN" altLang="en-US" sz="1600" dirty="0">
                <a:effectLst/>
              </a:rPr>
              <a:t>，可以看到所有</a:t>
            </a:r>
            <a:r>
              <a:rPr lang="en-US" altLang="zh-CN" sz="1600" dirty="0">
                <a:effectLst/>
              </a:rPr>
              <a:t>Buffer</a:t>
            </a:r>
            <a:r>
              <a:rPr lang="zh-CN" altLang="en-US" sz="1600" dirty="0">
                <a:effectLst/>
              </a:rPr>
              <a:t>的初始化流程。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24846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在加入</a:t>
            </a:r>
            <a:r>
              <a:rPr lang="en-US" altLang="zh-CN" sz="2000" dirty="0">
                <a:effectLst/>
              </a:rPr>
              <a:t>RHI</a:t>
            </a:r>
            <a:r>
              <a:rPr lang="zh-CN" altLang="en-US" sz="2000" dirty="0">
                <a:effectLst/>
              </a:rPr>
              <a:t>线程之前，我们知道了，渲染器在渲染线程运行，渲染任务在游戏线程入队，之后被渲染器渲染。</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渲染任务呢，去调用</a:t>
            </a:r>
            <a:r>
              <a:rPr lang="en-US" altLang="zh-CN" sz="2000" dirty="0">
                <a:effectLst/>
              </a:rPr>
              <a:t>RHI</a:t>
            </a:r>
            <a:r>
              <a:rPr lang="zh-CN" altLang="en-US" sz="2000" dirty="0">
                <a:effectLst/>
              </a:rPr>
              <a:t>函数，</a:t>
            </a:r>
            <a:r>
              <a:rPr lang="en-US" altLang="zh-CN" sz="2000" dirty="0">
                <a:effectLst/>
              </a:rPr>
              <a:t>RHI</a:t>
            </a:r>
            <a:r>
              <a:rPr lang="zh-CN" altLang="en-US" sz="2000" dirty="0">
                <a:effectLst/>
              </a:rPr>
              <a:t>抽象图形</a:t>
            </a:r>
            <a:r>
              <a:rPr lang="en-US" altLang="zh-CN" sz="2000" dirty="0">
                <a:effectLst/>
              </a:rPr>
              <a:t>API</a:t>
            </a:r>
            <a:r>
              <a:rPr lang="zh-CN" altLang="en-US" sz="2000" dirty="0">
                <a:effectLst/>
              </a:rPr>
              <a:t>。</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渲染线程执行的任务，除了调用图形</a:t>
            </a:r>
            <a:r>
              <a:rPr lang="en-US" altLang="zh-CN" sz="2000" dirty="0">
                <a:effectLst/>
              </a:rPr>
              <a:t>API</a:t>
            </a:r>
            <a:r>
              <a:rPr lang="zh-CN" altLang="en-US" sz="2000" dirty="0">
                <a:effectLst/>
              </a:rPr>
              <a:t>，其余操作的本质都还是</a:t>
            </a:r>
            <a:r>
              <a:rPr lang="en-US" altLang="zh-CN" sz="2000" dirty="0">
                <a:effectLst/>
              </a:rPr>
              <a:t>CPU</a:t>
            </a:r>
            <a:r>
              <a:rPr lang="zh-CN" altLang="en-US" sz="2000" dirty="0">
                <a:effectLst/>
              </a:rPr>
              <a:t>相关计算。渲染线程在执行图形</a:t>
            </a:r>
            <a:r>
              <a:rPr lang="en-US" altLang="zh-CN" sz="2000" dirty="0">
                <a:effectLst/>
              </a:rPr>
              <a:t>API</a:t>
            </a:r>
            <a:r>
              <a:rPr lang="zh-CN" altLang="en-US" sz="2000" dirty="0">
                <a:effectLst/>
              </a:rPr>
              <a:t>的时候，如果不考虑例如</a:t>
            </a:r>
            <a:r>
              <a:rPr lang="en-US" altLang="zh-CN" sz="2000" dirty="0">
                <a:effectLst/>
              </a:rPr>
              <a:t>dx12</a:t>
            </a:r>
            <a:r>
              <a:rPr lang="zh-CN" altLang="en-US" sz="2000" dirty="0">
                <a:effectLst/>
              </a:rPr>
              <a:t>这种设计上天然具备</a:t>
            </a:r>
            <a:r>
              <a:rPr lang="en-US" altLang="zh-CN" sz="2000" dirty="0" err="1">
                <a:effectLst/>
              </a:rPr>
              <a:t>cpu</a:t>
            </a:r>
            <a:r>
              <a:rPr lang="en-US" altLang="zh-CN" sz="2000" dirty="0">
                <a:effectLst/>
              </a:rPr>
              <a:t>/</a:t>
            </a:r>
            <a:r>
              <a:rPr lang="en-US" altLang="zh-CN" sz="2000" dirty="0" err="1">
                <a:effectLst/>
              </a:rPr>
              <a:t>gpu</a:t>
            </a:r>
            <a:r>
              <a:rPr lang="zh-CN" altLang="en-US" sz="2000" dirty="0">
                <a:effectLst/>
              </a:rPr>
              <a:t>并行性的</a:t>
            </a:r>
            <a:r>
              <a:rPr lang="en-US" altLang="zh-CN" sz="2000" dirty="0" err="1">
                <a:effectLst/>
              </a:rPr>
              <a:t>api</a:t>
            </a:r>
            <a:r>
              <a:rPr lang="zh-CN" altLang="en-US" sz="2000" dirty="0">
                <a:effectLst/>
              </a:rPr>
              <a:t>，对于使用立即模式的</a:t>
            </a:r>
            <a:r>
              <a:rPr lang="en-US" altLang="zh-CN" sz="2000" dirty="0" err="1">
                <a:effectLst/>
              </a:rPr>
              <a:t>gpu</a:t>
            </a:r>
            <a:r>
              <a:rPr lang="zh-CN" altLang="en-US" sz="2000" dirty="0">
                <a:effectLst/>
              </a:rPr>
              <a:t>来讲，</a:t>
            </a:r>
            <a:r>
              <a:rPr lang="en-US" altLang="zh-CN" sz="2000" dirty="0" err="1">
                <a:effectLst/>
              </a:rPr>
              <a:t>cpu</a:t>
            </a:r>
            <a:r>
              <a:rPr lang="zh-CN" altLang="en-US" sz="2000" dirty="0">
                <a:effectLst/>
              </a:rPr>
              <a:t>是要等待</a:t>
            </a:r>
            <a:r>
              <a:rPr lang="en-US" altLang="zh-CN" sz="2000" dirty="0" err="1">
                <a:effectLst/>
              </a:rPr>
              <a:t>gpu</a:t>
            </a:r>
            <a:r>
              <a:rPr lang="zh-CN" altLang="en-US" sz="2000" dirty="0">
                <a:effectLst/>
              </a:rPr>
              <a:t>完成</a:t>
            </a:r>
            <a:r>
              <a:rPr lang="en-US" altLang="zh-CN" sz="2000" dirty="0" err="1">
                <a:effectLst/>
              </a:rPr>
              <a:t>drawcall</a:t>
            </a:r>
            <a:r>
              <a:rPr lang="zh-CN" altLang="en-US" sz="2000" dirty="0">
                <a:effectLst/>
              </a:rPr>
              <a:t>并返回的。从连续两帧之间看，</a:t>
            </a:r>
            <a:r>
              <a:rPr lang="en-US" altLang="zh-CN" sz="2000" dirty="0" err="1">
                <a:effectLst/>
              </a:rPr>
              <a:t>cpu</a:t>
            </a:r>
            <a:r>
              <a:rPr lang="zh-CN" altLang="en-US" sz="2000" dirty="0">
                <a:effectLst/>
              </a:rPr>
              <a:t>和</a:t>
            </a:r>
            <a:r>
              <a:rPr lang="en-US" altLang="zh-CN" sz="2000" dirty="0" err="1">
                <a:effectLst/>
              </a:rPr>
              <a:t>gpu</a:t>
            </a:r>
            <a:r>
              <a:rPr lang="zh-CN" altLang="en-US" sz="2000" dirty="0">
                <a:effectLst/>
              </a:rPr>
              <a:t>都会有一段时间处于空闲状态。</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又引入</a:t>
            </a:r>
            <a:r>
              <a:rPr lang="en-US" altLang="zh-CN" sz="2000" dirty="0">
                <a:effectLst/>
              </a:rPr>
              <a:t>RHI</a:t>
            </a:r>
            <a:r>
              <a:rPr lang="zh-CN" altLang="en-US" sz="2000" dirty="0">
                <a:effectLst/>
              </a:rPr>
              <a:t>线程之后，相对于</a:t>
            </a:r>
            <a:r>
              <a:rPr lang="en-US" altLang="zh-CN" sz="2000" dirty="0">
                <a:effectLst/>
              </a:rPr>
              <a:t>RHI</a:t>
            </a:r>
            <a:r>
              <a:rPr lang="zh-CN" altLang="en-US" sz="2000" dirty="0">
                <a:effectLst/>
              </a:rPr>
              <a:t>线程，把渲染线程变成一个前端样的东西，负责将原先的图形</a:t>
            </a:r>
            <a:r>
              <a:rPr lang="en-US" altLang="zh-CN" sz="2000" dirty="0">
                <a:effectLst/>
              </a:rPr>
              <a:t>API</a:t>
            </a:r>
            <a:r>
              <a:rPr lang="zh-CN" altLang="en-US" sz="2000" dirty="0">
                <a:effectLst/>
              </a:rPr>
              <a:t>调用转换为一种平台无关的软件指令，然后排列到一个软件的命令列表中。这里用软件想要表达的是，它不是真正的类似于</a:t>
            </a:r>
            <a:r>
              <a:rPr lang="en-US" altLang="zh-CN" sz="2000" dirty="0">
                <a:effectLst/>
              </a:rPr>
              <a:t>dx12</a:t>
            </a:r>
            <a:r>
              <a:rPr lang="zh-CN" altLang="en-US" sz="2000" dirty="0">
                <a:effectLst/>
              </a:rPr>
              <a:t>里面的</a:t>
            </a:r>
            <a:r>
              <a:rPr lang="en-US" altLang="zh-CN" sz="2000" dirty="0">
                <a:effectLst/>
              </a:rPr>
              <a:t>command</a:t>
            </a:r>
            <a:r>
              <a:rPr lang="zh-CN" altLang="en-US" sz="2000" dirty="0">
                <a:effectLst/>
              </a:rPr>
              <a:t>和</a:t>
            </a:r>
            <a:r>
              <a:rPr lang="en-US" altLang="zh-CN" sz="2000" dirty="0" err="1">
                <a:effectLst/>
              </a:rPr>
              <a:t>commandlist</a:t>
            </a:r>
            <a:r>
              <a:rPr lang="zh-CN" altLang="en-US" sz="2000" dirty="0">
                <a:effectLst/>
              </a:rPr>
              <a:t>，它是你引擎渲染器中的一个软件设计。</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a:t>
            </a:r>
            <a:r>
              <a:rPr lang="en-US" altLang="zh-CN" sz="1600" dirty="0">
                <a:effectLst/>
              </a:rPr>
              <a:t>RHI</a:t>
            </a:r>
            <a:r>
              <a:rPr lang="zh-CN" altLang="en-US" sz="1600" dirty="0">
                <a:effectLst/>
              </a:rPr>
              <a:t>线程干什么呢。就是作为后端，把渲染线程编码的这些平台无关的软件绘制命令转换为图形</a:t>
            </a:r>
            <a:r>
              <a:rPr lang="en-US" altLang="zh-CN" sz="1600" dirty="0">
                <a:effectLst/>
              </a:rPr>
              <a:t>API</a:t>
            </a:r>
            <a:r>
              <a:rPr lang="zh-CN" altLang="en-US" sz="1600" dirty="0">
                <a:effectLst/>
              </a:rPr>
              <a:t>并执行。</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497310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zh-CN" altLang="en-US" sz="2800" dirty="0">
                <a:latin typeface="微软雅黑 Light" panose="020B0502040204020203" pitchFamily="34" charset="-122"/>
                <a:cs typeface="宋体" panose="02010600030101010101" pitchFamily="2" charset="-122"/>
              </a:rPr>
              <a:t>每个</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25598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2965661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270940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500969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虚幻引擎的绘制管线经历了从立即模式到保留模式的一个演变，从</a:t>
            </a:r>
            <a:r>
              <a:rPr lang="en-US" altLang="zh-CN" sz="2000" dirty="0">
                <a:effectLst/>
              </a:rPr>
              <a:t>4.22</a:t>
            </a:r>
            <a:r>
              <a:rPr lang="zh-CN" altLang="en-US" sz="2000" dirty="0">
                <a:effectLst/>
              </a:rPr>
              <a:t>开始为保留模式。保留模式的意思是绘制调用可以预先准备好，而不是在每帧中构建。</a:t>
            </a:r>
          </a:p>
          <a:p>
            <a:pPr algn="l"/>
            <a:r>
              <a:rPr lang="zh-CN" altLang="en-US" sz="2000" dirty="0">
                <a:effectLst/>
              </a:rPr>
              <a:t>这一改变是为了支持</a:t>
            </a:r>
            <a:r>
              <a:rPr lang="en-US" altLang="zh-CN" sz="2000" dirty="0">
                <a:effectLst/>
              </a:rPr>
              <a:t>DXR</a:t>
            </a:r>
            <a:r>
              <a:rPr lang="zh-CN" altLang="en-US" sz="2000" dirty="0">
                <a:effectLst/>
              </a:rPr>
              <a:t>和</a:t>
            </a:r>
            <a:r>
              <a:rPr lang="en-US" altLang="zh-CN" sz="2000" dirty="0" err="1">
                <a:effectLst/>
              </a:rPr>
              <a:t>GPUDriven</a:t>
            </a:r>
            <a:r>
              <a:rPr lang="zh-CN" altLang="en-US" sz="2000" dirty="0">
                <a:effectLst/>
              </a:rPr>
              <a:t>。</a:t>
            </a:r>
          </a:p>
          <a:p>
            <a:pPr algn="l"/>
            <a:r>
              <a:rPr lang="zh-CN" altLang="en-US" sz="2000" dirty="0">
                <a:effectLst/>
              </a:rPr>
              <a:t>保留模式利用了静态网格很少改变的特性，实现跨帧重用，从而实现了更激进的缓存能力和动态合批。</a:t>
            </a: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负责通过对</a:t>
            </a:r>
            <a:r>
              <a:rPr lang="en-US" altLang="zh-CN" sz="2000" dirty="0" err="1">
                <a:effectLst/>
              </a:rPr>
              <a:t>GetDynamicMeshElements</a:t>
            </a:r>
            <a:r>
              <a:rPr lang="zh-CN" altLang="en-US" sz="2000" dirty="0">
                <a:effectLst/>
              </a:rPr>
              <a:t>和</a:t>
            </a:r>
            <a:r>
              <a:rPr lang="en-US" altLang="zh-CN" sz="2000" dirty="0" err="1">
                <a:effectLst/>
              </a:rPr>
              <a:t>DrawStaticElements</a:t>
            </a:r>
            <a:r>
              <a:rPr lang="zh-CN" altLang="en-US" sz="2000" dirty="0">
                <a:effectLst/>
              </a:rPr>
              <a:t>的回调将</a:t>
            </a:r>
            <a:r>
              <a:rPr lang="en-US" altLang="zh-CN" sz="2000" dirty="0" err="1">
                <a:effectLst/>
              </a:rPr>
              <a:t>FMeshBatch</a:t>
            </a:r>
            <a:r>
              <a:rPr lang="zh-CN" altLang="en-US" sz="2000" dirty="0">
                <a:effectLst/>
              </a:rPr>
              <a:t>提交到渲染器。</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FMeshBatch</a:t>
            </a:r>
            <a:r>
              <a:rPr lang="zh-CN" altLang="en-US" sz="2000" dirty="0">
                <a:effectLst/>
              </a:rPr>
              <a:t>将</a:t>
            </a:r>
            <a:r>
              <a:rPr lang="en-US" altLang="zh-CN" sz="2000" dirty="0" err="1">
                <a:effectLst/>
              </a:rPr>
              <a:t>SceneProxy</a:t>
            </a:r>
            <a:r>
              <a:rPr lang="zh-CN" altLang="en-US" sz="2000" dirty="0">
                <a:effectLst/>
              </a:rPr>
              <a:t>的实现与</a:t>
            </a:r>
            <a:r>
              <a:rPr lang="en-US" altLang="zh-CN" sz="2000" dirty="0">
                <a:effectLst/>
              </a:rPr>
              <a:t>Pass</a:t>
            </a:r>
            <a:r>
              <a:rPr lang="zh-CN" altLang="en-US" sz="2000" dirty="0">
                <a:effectLst/>
              </a:rPr>
              <a:t>解耦。包含</a:t>
            </a:r>
            <a:r>
              <a:rPr lang="en-US" altLang="zh-CN" sz="2000" dirty="0">
                <a:effectLst/>
              </a:rPr>
              <a:t>pass</a:t>
            </a:r>
            <a:r>
              <a:rPr lang="zh-CN" altLang="en-US" sz="2000" dirty="0">
                <a:effectLst/>
              </a:rPr>
              <a:t>计算</a:t>
            </a:r>
            <a:r>
              <a:rPr lang="en-US" altLang="zh-CN" sz="2000" dirty="0">
                <a:effectLst/>
              </a:rPr>
              <a:t>shader binding</a:t>
            </a:r>
            <a:r>
              <a:rPr lang="zh-CN" altLang="en-US" sz="2000" dirty="0">
                <a:effectLst/>
              </a:rPr>
              <a:t>和</a:t>
            </a:r>
            <a:r>
              <a:rPr lang="en-US" altLang="zh-CN" sz="2000" dirty="0">
                <a:effectLst/>
              </a:rPr>
              <a:t>render state</a:t>
            </a:r>
            <a:r>
              <a:rPr lang="zh-CN" altLang="en-US" sz="2000" dirty="0">
                <a:effectLst/>
              </a:rPr>
              <a:t>所需的所有信息，所以</a:t>
            </a:r>
            <a:r>
              <a:rPr lang="en-US" altLang="zh-CN" sz="2000" dirty="0">
                <a:effectLst/>
              </a:rPr>
              <a:t>proxy</a:t>
            </a:r>
            <a:r>
              <a:rPr lang="zh-CN" altLang="en-US" sz="2000" dirty="0">
                <a:effectLst/>
              </a:rPr>
              <a:t>是不用知道它要在哪个</a:t>
            </a:r>
            <a:r>
              <a:rPr lang="en-US" altLang="zh-CN" sz="2000" dirty="0">
                <a:effectLst/>
              </a:rPr>
              <a:t>pass</a:t>
            </a:r>
            <a:r>
              <a:rPr lang="zh-CN" altLang="en-US" sz="2000" dirty="0">
                <a:effectLst/>
              </a:rPr>
              <a:t>中渲染的。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下一步是将</a:t>
            </a:r>
            <a:r>
              <a:rPr lang="en-US" altLang="zh-CN" sz="2000" dirty="0" err="1">
                <a:effectLst/>
              </a:rPr>
              <a:t>FMeshBatch</a:t>
            </a:r>
            <a:r>
              <a:rPr lang="zh-CN" altLang="en-US" sz="2000" dirty="0">
                <a:effectLst/>
              </a:rPr>
              <a:t>转换为特定</a:t>
            </a:r>
            <a:r>
              <a:rPr lang="en-US" altLang="zh-CN" sz="2000" dirty="0">
                <a:effectLst/>
              </a:rPr>
              <a:t>pass</a:t>
            </a:r>
            <a:r>
              <a:rPr lang="zh-CN" altLang="en-US" sz="2000" dirty="0">
                <a:effectLst/>
              </a:rPr>
              <a:t>上的</a:t>
            </a:r>
            <a:r>
              <a:rPr lang="en-US" altLang="zh-CN" sz="2000" dirty="0" err="1">
                <a:effectLst/>
              </a:rPr>
              <a:t>FMeshDrawCommand</a:t>
            </a:r>
            <a:r>
              <a:rPr lang="en-US" altLang="zh-CN" sz="20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FMeshDrawCommand</a:t>
            </a:r>
            <a:r>
              <a:rPr lang="zh-CN" altLang="en-US" sz="2000" dirty="0">
                <a:effectLst/>
              </a:rPr>
              <a:t>是介于</a:t>
            </a:r>
            <a:r>
              <a:rPr lang="en-US" altLang="zh-CN" sz="2000" dirty="0" err="1">
                <a:effectLst/>
              </a:rPr>
              <a:t>FMeshBatch</a:t>
            </a:r>
            <a:r>
              <a:rPr lang="zh-CN" altLang="en-US" sz="2000" dirty="0">
                <a:effectLst/>
              </a:rPr>
              <a:t>和</a:t>
            </a:r>
            <a:r>
              <a:rPr lang="en-US" altLang="zh-CN" sz="2000" dirty="0">
                <a:effectLst/>
              </a:rPr>
              <a:t>RHI</a:t>
            </a:r>
            <a:r>
              <a:rPr lang="zh-CN" altLang="en-US" sz="2000" dirty="0">
                <a:effectLst/>
              </a:rPr>
              <a:t>之间的接口。保存了</a:t>
            </a:r>
            <a:r>
              <a:rPr lang="en-US" altLang="zh-CN" sz="2000" dirty="0">
                <a:effectLst/>
              </a:rPr>
              <a:t>RHI</a:t>
            </a:r>
            <a:r>
              <a:rPr lang="zh-CN" altLang="en-US" sz="2000" dirty="0">
                <a:effectLst/>
              </a:rPr>
              <a:t>绘制一个网格所需要的所有信息，是一个无状态的绘制信息的描述。</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这些信息包括：要使用的</a:t>
            </a:r>
            <a:r>
              <a:rPr lang="en-US" altLang="zh-CN" sz="1600" dirty="0">
                <a:effectLst/>
              </a:rPr>
              <a:t>shader</a:t>
            </a:r>
            <a:r>
              <a:rPr lang="zh-CN" altLang="en-US" sz="1600" dirty="0">
                <a:effectLst/>
              </a:rPr>
              <a:t>；要绑定的资源；参数。</a:t>
            </a:r>
            <a:r>
              <a:rPr lang="zh-CN" altLang="en-US" sz="1200" dirty="0">
                <a:effectLst/>
              </a:rPr>
              <a:t>有了这些信息，可以在</a:t>
            </a:r>
            <a:r>
              <a:rPr lang="en-US" altLang="zh-CN" sz="1200" dirty="0">
                <a:effectLst/>
              </a:rPr>
              <a:t>RHI</a:t>
            </a:r>
            <a:r>
              <a:rPr lang="zh-CN" altLang="en-US" sz="1200" dirty="0">
                <a:effectLst/>
              </a:rPr>
              <a:t>层实现缓存和合批。</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最后，</a:t>
            </a:r>
            <a:r>
              <a:rPr lang="en-US" altLang="zh-CN" sz="1200" dirty="0" err="1">
                <a:effectLst/>
              </a:rPr>
              <a:t>FMeshDrawCommand</a:t>
            </a:r>
            <a:r>
              <a:rPr lang="zh-CN" altLang="en-US" sz="1200" dirty="0">
                <a:effectLst/>
              </a:rPr>
              <a:t>也得先转换为</a:t>
            </a:r>
            <a:r>
              <a:rPr lang="en-US" altLang="zh-CN" sz="1200" dirty="0" err="1">
                <a:effectLst/>
              </a:rPr>
              <a:t>RHICommand</a:t>
            </a:r>
            <a:r>
              <a:rPr lang="zh-CN" altLang="en-US" sz="12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en-US" altLang="zh-CN" sz="2800" dirty="0">
              <a:latin typeface="微软雅黑 Light" panose="020B0502040204020203" pitchFamily="34" charset="-122"/>
              <a:cs typeface="宋体" panose="02010600030101010101" pitchFamily="2" charset="-122"/>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984729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通过两种方式生成</a:t>
            </a:r>
            <a:r>
              <a:rPr lang="en-US" altLang="zh-CN" sz="2000" dirty="0" err="1">
                <a:effectLst/>
              </a:rPr>
              <a:t>FMeshBatch</a:t>
            </a:r>
            <a:r>
              <a:rPr lang="zh-CN" altLang="en-US" sz="2000" dirty="0">
                <a:effectLst/>
              </a:rPr>
              <a:t>，分别是可缓存的和动态的。</a:t>
            </a:r>
            <a:r>
              <a:rPr lang="en-US" altLang="zh-CN" sz="2000" dirty="0">
                <a:effectLst/>
              </a:rPr>
              <a:t>Proxy</a:t>
            </a:r>
            <a:r>
              <a:rPr lang="zh-CN" altLang="en-US" sz="2000" dirty="0">
                <a:effectLst/>
              </a:rPr>
              <a:t>有一个</a:t>
            </a:r>
            <a:r>
              <a:rPr lang="en-US" altLang="zh-CN" sz="2000" dirty="0" err="1">
                <a:effectLst/>
              </a:rPr>
              <a:t>GetViewRelevance</a:t>
            </a:r>
            <a:r>
              <a:rPr lang="zh-CN" altLang="en-US" sz="2000" dirty="0">
                <a:effectLst/>
              </a:rPr>
              <a:t>函数来判定是哪种方式。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可缓存的</a:t>
            </a:r>
            <a:r>
              <a:rPr lang="en-US" altLang="zh-CN" sz="2000" dirty="0" err="1">
                <a:effectLst/>
              </a:rPr>
              <a:t>FMeshBatch</a:t>
            </a:r>
            <a:r>
              <a:rPr lang="zh-CN" altLang="en-US" sz="2000" dirty="0">
                <a:effectLst/>
              </a:rPr>
              <a:t>通过</a:t>
            </a:r>
            <a:r>
              <a:rPr lang="en-US" altLang="zh-CN" sz="2000" dirty="0" err="1">
                <a:effectLst/>
              </a:rPr>
              <a:t>DrawStaticElements</a:t>
            </a:r>
            <a:r>
              <a:rPr lang="zh-CN" altLang="en-US" sz="2000" dirty="0">
                <a:effectLst/>
              </a:rPr>
              <a:t>生成，</a:t>
            </a:r>
            <a:r>
              <a:rPr lang="en-US" altLang="zh-CN" sz="2000" dirty="0" err="1">
                <a:effectLst/>
              </a:rPr>
              <a:t>FMeshBatch</a:t>
            </a:r>
            <a:r>
              <a:rPr lang="zh-CN" altLang="en-US" sz="2000" dirty="0">
                <a:effectLst/>
              </a:rPr>
              <a:t>就在每帧中复用。</a:t>
            </a:r>
            <a:r>
              <a:rPr lang="en-US" altLang="zh-CN" sz="2000" dirty="0">
                <a:effectLst/>
              </a:rPr>
              <a:t>proxy</a:t>
            </a:r>
            <a:r>
              <a:rPr lang="zh-CN" altLang="en-US" sz="2000" dirty="0">
                <a:effectLst/>
              </a:rPr>
              <a:t>加入</a:t>
            </a:r>
            <a:r>
              <a:rPr lang="en-US" altLang="zh-CN" sz="2000" dirty="0">
                <a:effectLst/>
              </a:rPr>
              <a:t>scene</a:t>
            </a:r>
            <a:r>
              <a:rPr lang="zh-CN" altLang="en-US" sz="2000" dirty="0">
                <a:effectLst/>
              </a:rPr>
              <a:t>的时候，</a:t>
            </a:r>
            <a:r>
              <a:rPr lang="en-US" altLang="zh-CN" sz="2000" dirty="0" err="1">
                <a:effectLst/>
              </a:rPr>
              <a:t>DrawStaticElements</a:t>
            </a:r>
            <a:r>
              <a:rPr lang="zh-CN" altLang="en-US" sz="2000" dirty="0">
                <a:effectLst/>
              </a:rPr>
              <a:t>被执行。存储位置是</a:t>
            </a:r>
            <a:r>
              <a:rPr lang="en-US" altLang="zh-CN" sz="2000" dirty="0" err="1">
                <a:effectLst/>
              </a:rPr>
              <a:t>FPrimitiveSceneInfo</a:t>
            </a:r>
            <a:r>
              <a:rPr lang="zh-CN" altLang="en-US" sz="2000" dirty="0">
                <a:effectLst/>
              </a:rPr>
              <a:t>中的</a:t>
            </a:r>
            <a:r>
              <a:rPr lang="en-US" altLang="zh-CN" sz="2000" dirty="0" err="1">
                <a:effectLst/>
              </a:rPr>
              <a:t>StaticMeshes</a:t>
            </a:r>
            <a:r>
              <a:rPr lang="zh-CN" altLang="en-US" sz="2000" dirty="0">
                <a:effectLst/>
              </a:rPr>
              <a:t>数组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而动态方式就是每帧重新生成</a:t>
            </a:r>
            <a:r>
              <a:rPr lang="en-US" altLang="zh-CN" sz="2000" dirty="0" err="1">
                <a:effectLst/>
              </a:rPr>
              <a:t>FMeshBatch</a:t>
            </a:r>
            <a:r>
              <a:rPr lang="zh-CN" altLang="en-US" sz="2000" dirty="0">
                <a:effectLst/>
              </a:rPr>
              <a:t>，对于每帧变化的内容采用这个方式，例如粒子。相关函数是</a:t>
            </a:r>
            <a:r>
              <a:rPr lang="en-US" altLang="zh-CN" sz="2000" dirty="0" err="1">
                <a:effectLst/>
              </a:rPr>
              <a:t>GetDynamicMeshElements</a:t>
            </a:r>
            <a:r>
              <a:rPr lang="zh-CN" altLang="en-US" sz="2000" dirty="0">
                <a:effectLst/>
              </a:rPr>
              <a:t>，执行的位置位于</a:t>
            </a:r>
            <a:r>
              <a:rPr lang="en-US" altLang="zh-CN" sz="2000" dirty="0" err="1">
                <a:effectLst/>
              </a:rPr>
              <a:t>InitView</a:t>
            </a:r>
            <a:r>
              <a:rPr lang="zh-CN" altLang="en-US" sz="2000" dirty="0">
                <a:effectLst/>
              </a:rPr>
              <a:t>中，创建的</a:t>
            </a:r>
            <a:r>
              <a:rPr lang="en-US" altLang="zh-CN" sz="2000" dirty="0" err="1">
                <a:effectLst/>
              </a:rPr>
              <a:t>FMeshBatch</a:t>
            </a:r>
            <a:r>
              <a:rPr lang="zh-CN" altLang="en-US" sz="2000" dirty="0">
                <a:effectLst/>
              </a:rPr>
              <a:t>都是临时的。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特定</a:t>
            </a:r>
            <a:r>
              <a:rPr lang="en-US" altLang="zh-CN" sz="1600" dirty="0">
                <a:effectLst/>
              </a:rPr>
              <a:t>pass</a:t>
            </a:r>
            <a:r>
              <a:rPr lang="zh-CN" altLang="en-US" sz="1600" dirty="0">
                <a:effectLst/>
              </a:rPr>
              <a:t>有一个继承自</a:t>
            </a:r>
            <a:r>
              <a:rPr lang="en-US" altLang="zh-CN" sz="1600" dirty="0" err="1">
                <a:effectLst/>
              </a:rPr>
              <a:t>FMeshPassProcessor</a:t>
            </a:r>
            <a:r>
              <a:rPr lang="zh-CN" altLang="en-US" sz="1600" dirty="0">
                <a:effectLst/>
              </a:rPr>
              <a:t>的子类专门负责为这个</a:t>
            </a:r>
            <a:r>
              <a:rPr lang="en-US" altLang="zh-CN" sz="1600" dirty="0">
                <a:effectLst/>
              </a:rPr>
              <a:t>pass</a:t>
            </a:r>
            <a:r>
              <a:rPr lang="zh-CN" altLang="en-US" sz="1600" dirty="0">
                <a:effectLst/>
              </a:rPr>
              <a:t>将</a:t>
            </a:r>
            <a:r>
              <a:rPr lang="en-US" altLang="zh-CN" sz="1600" dirty="0" err="1">
                <a:effectLst/>
              </a:rPr>
              <a:t>FMeshBatch</a:t>
            </a:r>
            <a:r>
              <a:rPr lang="zh-CN" altLang="en-US" sz="1600" dirty="0">
                <a:effectLst/>
              </a:rPr>
              <a:t>转换成</a:t>
            </a:r>
            <a:r>
              <a:rPr lang="en-US" altLang="zh-CN" sz="1600" dirty="0" err="1">
                <a:effectLst/>
              </a:rPr>
              <a:t>MeshDrawCommand</a:t>
            </a:r>
            <a:r>
              <a:rPr lang="zh-CN" altLang="en-US" sz="1600" dirty="0">
                <a:effectLst/>
              </a:rPr>
              <a:t>。</a:t>
            </a:r>
          </a:p>
          <a:p>
            <a:pPr algn="l"/>
            <a:r>
              <a:rPr lang="zh-CN" altLang="en-US" sz="1600" dirty="0">
                <a:effectLst/>
              </a:rPr>
              <a:t>选</a:t>
            </a:r>
            <a:r>
              <a:rPr lang="en-US" altLang="zh-CN" sz="1600" dirty="0">
                <a:effectLst/>
              </a:rPr>
              <a:t>shader</a:t>
            </a:r>
            <a:r>
              <a:rPr lang="zh-CN" altLang="en-US" sz="1600" dirty="0">
                <a:effectLst/>
              </a:rPr>
              <a:t>和收集</a:t>
            </a:r>
            <a:r>
              <a:rPr lang="en-US" altLang="zh-CN" sz="1600" dirty="0">
                <a:effectLst/>
              </a:rPr>
              <a:t>shader bindings</a:t>
            </a:r>
            <a:r>
              <a:rPr lang="zh-CN" altLang="en-US" sz="1600" dirty="0">
                <a:effectLst/>
              </a:rPr>
              <a:t>都在这个过程中完成。</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1213604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比</a:t>
            </a:r>
            <a:r>
              <a:rPr lang="en-US" altLang="zh-CN" sz="2000" dirty="0" err="1">
                <a:effectLst/>
              </a:rPr>
              <a:t>CachedMeshBatch</a:t>
            </a:r>
            <a:r>
              <a:rPr lang="zh-CN" altLang="en-US" sz="2000" dirty="0">
                <a:effectLst/>
              </a:rPr>
              <a:t>更激进一层。同样，也是再</a:t>
            </a:r>
            <a:r>
              <a:rPr lang="en-US" altLang="zh-CN" sz="2000" dirty="0" err="1">
                <a:effectLst/>
              </a:rPr>
              <a:t>FPrimitiveSceneInfo</a:t>
            </a:r>
            <a:r>
              <a:rPr lang="en-US" altLang="zh-CN" sz="2000" dirty="0">
                <a:effectLst/>
              </a:rPr>
              <a:t>::</a:t>
            </a:r>
            <a:r>
              <a:rPr lang="en-US" altLang="zh-CN" sz="2000" dirty="0" err="1">
                <a:effectLst/>
              </a:rPr>
              <a:t>AddToScene</a:t>
            </a:r>
            <a:r>
              <a:rPr lang="zh-CN" altLang="en-US" sz="2000" dirty="0">
                <a:effectLst/>
              </a:rPr>
              <a:t>的时候一步到位，具体执行是在</a:t>
            </a:r>
            <a:r>
              <a:rPr lang="en-US" altLang="zh-CN" sz="2000" dirty="0" err="1">
                <a:effectLst/>
              </a:rPr>
              <a:t>CacheMeshDrawCommands</a:t>
            </a:r>
            <a:r>
              <a:rPr lang="zh-CN" altLang="en-US" sz="2000" dirty="0">
                <a:effectLst/>
              </a:rPr>
              <a:t>里面。</a:t>
            </a:r>
          </a:p>
          <a:p>
            <a:pPr algn="l"/>
            <a:r>
              <a:rPr lang="zh-CN" altLang="en-US" sz="2000" dirty="0">
                <a:effectLst/>
              </a:rPr>
              <a:t>性能是最好的状态，因为每帧就直接把</a:t>
            </a:r>
            <a:r>
              <a:rPr lang="en-US" altLang="zh-CN" sz="2000" dirty="0">
                <a:effectLst/>
              </a:rPr>
              <a:t>cached mesh draw commands</a:t>
            </a:r>
            <a:r>
              <a:rPr lang="zh-CN" altLang="en-US" sz="2000" dirty="0">
                <a:effectLst/>
              </a:rPr>
              <a:t>遍历渲染一遍就完了，当然可见性还是得算的。</a:t>
            </a:r>
          </a:p>
          <a:p>
            <a:pPr algn="l"/>
            <a:r>
              <a:rPr lang="zh-CN" altLang="en-US" sz="2000" dirty="0">
                <a:effectLst/>
              </a:rPr>
              <a:t>这要求</a:t>
            </a:r>
            <a:r>
              <a:rPr lang="en-US" altLang="zh-CN" sz="2000" dirty="0" err="1">
                <a:effectLst/>
              </a:rPr>
              <a:t>shaderbindings</a:t>
            </a:r>
            <a:r>
              <a:rPr lang="zh-CN" altLang="en-US" sz="2000" dirty="0">
                <a:effectLst/>
              </a:rPr>
              <a:t>也是提前算好的，也在</a:t>
            </a:r>
            <a:r>
              <a:rPr lang="en-US" altLang="zh-CN" sz="2000" dirty="0" err="1">
                <a:effectLst/>
              </a:rPr>
              <a:t>AddToScene</a:t>
            </a:r>
            <a:r>
              <a:rPr lang="zh-CN" altLang="en-US" sz="2000" dirty="0">
                <a:effectLst/>
              </a:rPr>
              <a:t>的时候完成。而且为了</a:t>
            </a:r>
            <a:r>
              <a:rPr lang="en-US" altLang="zh-CN" sz="2000" dirty="0">
                <a:effectLst/>
              </a:rPr>
              <a:t>cache</a:t>
            </a:r>
            <a:r>
              <a:rPr lang="zh-CN" altLang="en-US" sz="2000" dirty="0">
                <a:effectLst/>
              </a:rPr>
              <a:t>能够稳定，还能适应每帧有些变化，像</a:t>
            </a:r>
            <a:r>
              <a:rPr lang="en-US" altLang="zh-CN" sz="2000" dirty="0" err="1">
                <a:effectLst/>
              </a:rPr>
              <a:t>uniformbuffers</a:t>
            </a:r>
            <a:r>
              <a:rPr lang="zh-CN" altLang="en-US" sz="2000" dirty="0">
                <a:effectLst/>
              </a:rPr>
              <a:t>这种</a:t>
            </a:r>
            <a:r>
              <a:rPr lang="en-US" altLang="zh-CN" sz="2000" dirty="0">
                <a:effectLst/>
              </a:rPr>
              <a:t>binding</a:t>
            </a:r>
            <a:r>
              <a:rPr lang="zh-CN" altLang="en-US" sz="2000" dirty="0">
                <a:effectLst/>
              </a:rPr>
              <a:t>会有一个场景通用版本，并且只能更新其上的值，不能重建。</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2585232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虚幻在几个地方引入了并行机制加速</a:t>
            </a:r>
            <a:r>
              <a:rPr lang="en-US" altLang="zh-CN" sz="2000" dirty="0" err="1">
                <a:effectLst/>
              </a:rPr>
              <a:t>MeshDrawCommand</a:t>
            </a:r>
            <a:r>
              <a:rPr lang="zh-CN" altLang="en-US" sz="2000" dirty="0">
                <a:effectLst/>
              </a:rPr>
              <a:t>的处理速度。</a:t>
            </a:r>
          </a:p>
          <a:p>
            <a:pPr algn="l"/>
            <a:r>
              <a:rPr lang="zh-CN" altLang="en-US" sz="2000" dirty="0">
                <a:effectLst/>
              </a:rPr>
              <a:t>一个是在</a:t>
            </a:r>
            <a:r>
              <a:rPr lang="en-US" altLang="zh-CN" sz="2000" dirty="0" err="1">
                <a:effectLst/>
              </a:rPr>
              <a:t>InitView</a:t>
            </a:r>
            <a:r>
              <a:rPr lang="zh-CN" altLang="en-US" sz="2000" dirty="0">
                <a:effectLst/>
              </a:rPr>
              <a:t>的时候，每个</a:t>
            </a:r>
            <a:r>
              <a:rPr lang="en-US" altLang="zh-CN" sz="2000" dirty="0">
                <a:effectLst/>
              </a:rPr>
              <a:t>pass</a:t>
            </a:r>
            <a:r>
              <a:rPr lang="zh-CN" altLang="en-US" sz="2000" dirty="0">
                <a:effectLst/>
              </a:rPr>
              <a:t>并行的去执行动态</a:t>
            </a:r>
            <a:r>
              <a:rPr lang="en-US" altLang="zh-CN" sz="2000" dirty="0" err="1">
                <a:effectLst/>
              </a:rPr>
              <a:t>meshdrawcommand</a:t>
            </a:r>
            <a:r>
              <a:rPr lang="zh-CN" altLang="en-US" sz="2000" dirty="0">
                <a:effectLst/>
              </a:rPr>
              <a:t>的生成、整体排序、还有合批。</a:t>
            </a:r>
          </a:p>
          <a:p>
            <a:pPr algn="l"/>
            <a:r>
              <a:rPr lang="zh-CN" altLang="en-US" sz="2000" dirty="0">
                <a:effectLst/>
              </a:rPr>
              <a:t>在执行</a:t>
            </a:r>
            <a:r>
              <a:rPr lang="en-US" altLang="zh-CN" sz="2000" dirty="0" err="1">
                <a:effectLst/>
              </a:rPr>
              <a:t>MeshDrawCommand</a:t>
            </a:r>
            <a:r>
              <a:rPr lang="zh-CN" altLang="en-US" sz="2000" dirty="0">
                <a:effectLst/>
              </a:rPr>
              <a:t>向</a:t>
            </a:r>
            <a:r>
              <a:rPr lang="en-US" altLang="zh-CN" sz="2000" dirty="0" err="1">
                <a:effectLst/>
              </a:rPr>
              <a:t>RHICommand</a:t>
            </a:r>
            <a:r>
              <a:rPr lang="zh-CN" altLang="en-US" sz="2000" dirty="0">
                <a:effectLst/>
              </a:rPr>
              <a:t>编码的时候，也是每个</a:t>
            </a:r>
            <a:r>
              <a:rPr lang="en-US" altLang="zh-CN" sz="2000" dirty="0">
                <a:effectLst/>
              </a:rPr>
              <a:t>pass</a:t>
            </a:r>
            <a:r>
              <a:rPr lang="zh-CN" altLang="en-US" sz="2000" dirty="0">
                <a:effectLst/>
              </a:rPr>
              <a:t>会发出多个任务，将</a:t>
            </a:r>
            <a:r>
              <a:rPr lang="en-US" altLang="zh-CN" sz="2000" dirty="0" err="1">
                <a:effectLst/>
              </a:rPr>
              <a:t>DrawCommands</a:t>
            </a:r>
            <a:r>
              <a:rPr lang="zh-CN" altLang="en-US" sz="2000" dirty="0">
                <a:effectLst/>
              </a:rPr>
              <a:t>分成几股并行的去编码，并行规模取决于总体数量。</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3012253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渲染数据相当于一个完整游戏世界在光栅化和着色维度的一个剖面（投影），类似于物理引擎</a:t>
            </a:r>
            <a:r>
              <a:rPr lang="zh-CN" altLang="en-US" sz="1600" dirty="0">
                <a:effectLst/>
              </a:rPr>
              <a:t>只关心场景内所有动态物体的动力学状态。</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600" dirty="0">
                <a:effectLst/>
              </a:rPr>
              <a:t>渲染器只关心光栅化和着色有关的东西，相当于一个信息的子集被提炼出来能够被渲染器绘制。</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200" dirty="0">
                <a:effectLst/>
              </a:rPr>
              <a:t>游戏渲染器使用的是实时渲染，强调的是可交互下的视觉流畅度，因为游戏场景是在动态变化的，在此前提下尽量提升真实感。</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050" dirty="0">
                <a:effectLst/>
              </a:rPr>
              <a:t>向用户提供渲染引擎功能，管线的应用程序阶段的入口，提供平台无关抽象。</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050" dirty="0">
              <a:effectLst/>
            </a:endParaRPr>
          </a:p>
          <a:p>
            <a:pPr algn="l"/>
            <a:r>
              <a:rPr lang="zh-CN" altLang="en-US" sz="900" b="0" dirty="0">
                <a:effectLst/>
              </a:rPr>
              <a:t>要负责可见性，图元提交，渲染状态，绘制指令列表，排序（</a:t>
            </a:r>
            <a:r>
              <a:rPr lang="en-US" altLang="zh-CN" sz="900" b="0" dirty="0">
                <a:effectLst/>
              </a:rPr>
              <a:t>z-</a:t>
            </a:r>
            <a:r>
              <a:rPr lang="en-US" altLang="zh-CN" sz="900" b="0" dirty="0" err="1">
                <a:effectLst/>
              </a:rPr>
              <a:t>prepass</a:t>
            </a:r>
            <a:r>
              <a:rPr lang="zh-CN" altLang="en-US" sz="900" b="0" dirty="0">
                <a:effectLst/>
              </a:rPr>
              <a:t>），场景图（四八树，包围球树，</a:t>
            </a:r>
            <a:r>
              <a:rPr lang="en-US" altLang="zh-CN" sz="900" b="0" dirty="0">
                <a:effectLst/>
              </a:rPr>
              <a:t>BSP</a:t>
            </a:r>
            <a:r>
              <a:rPr lang="zh-CN" altLang="en-US" sz="900" b="0" dirty="0">
                <a:effectLst/>
              </a:rPr>
              <a:t>树）。</a:t>
            </a:r>
          </a:p>
          <a:p>
            <a:pPr algn="l"/>
            <a:r>
              <a:rPr lang="zh-CN" altLang="en-US" sz="900" b="0" dirty="0">
                <a:effectLst/>
              </a:rPr>
              <a:t>视觉效果支持（粒子系统，</a:t>
            </a:r>
            <a:r>
              <a:rPr lang="en-US" altLang="zh-CN" sz="900" b="0" dirty="0">
                <a:effectLst/>
              </a:rPr>
              <a:t>Decal</a:t>
            </a:r>
            <a:r>
              <a:rPr lang="zh-CN" altLang="en-US" sz="900" b="0" dirty="0">
                <a:effectLst/>
              </a:rPr>
              <a:t>，天空，地形，水体，字体，</a:t>
            </a:r>
            <a:r>
              <a:rPr lang="en-US" altLang="zh-CN" sz="900" b="0" dirty="0">
                <a:effectLst/>
              </a:rPr>
              <a:t>Gamma</a:t>
            </a:r>
            <a:r>
              <a:rPr lang="zh-CN" altLang="en-US" sz="900" b="0" dirty="0">
                <a:effectLst/>
              </a:rPr>
              <a:t>）。</a:t>
            </a:r>
          </a:p>
          <a:p>
            <a:pPr algn="l"/>
            <a:r>
              <a:rPr lang="zh-CN" altLang="en-US" sz="900" b="0" dirty="0">
                <a:effectLst/>
              </a:rPr>
              <a:t>后处理等。</a:t>
            </a: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2000" dirty="0">
              <a:effectLst/>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3017935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6600" dirty="0">
                <a:effectLst/>
              </a:rPr>
              <a:t>渲染数据相当于一个完整游戏世界在光栅化和着色维度的一个剖面（投影），类似于物理引擎</a:t>
            </a:r>
            <a:r>
              <a:rPr lang="zh-CN" altLang="en-US" sz="5400" dirty="0">
                <a:effectLst/>
              </a:rPr>
              <a:t>只关心场景内所有动态物体的动力学状态。</a:t>
            </a:r>
            <a:endParaRPr lang="en-US" altLang="zh-CN" sz="6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5400" dirty="0">
                <a:effectLst/>
              </a:rPr>
              <a:t>渲染器只关心光栅化和着色有关的东西，相当于一个信息的子集被提炼出来能够被渲染器绘制。</a:t>
            </a: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5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4400" dirty="0">
                <a:effectLst/>
              </a:rPr>
              <a:t>游戏渲染器使用的是实时渲染，强调的是可交互下的视觉流畅度，因为游戏场景是在动态变化的，在此前提下尽量提升真实感。</a:t>
            </a:r>
            <a:endParaRPr lang="en-US" altLang="zh-CN" sz="44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3600" dirty="0">
                <a:effectLst/>
              </a:rPr>
              <a:t>向用户提供渲染引擎功能，管线的应用程序阶段的入口，提供平台无关抽象。</a:t>
            </a:r>
            <a:endParaRPr lang="en-US" altLang="zh-CN" sz="3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3600" dirty="0">
              <a:effectLst/>
            </a:endParaRPr>
          </a:p>
          <a:p>
            <a:pPr algn="l"/>
            <a:r>
              <a:rPr lang="zh-CN" altLang="en-US" sz="2800" b="0" dirty="0">
                <a:effectLst/>
              </a:rPr>
              <a:t>要负责可见性，图元提交，渲染状态，绘制指令列表，排序（</a:t>
            </a:r>
            <a:r>
              <a:rPr lang="en-US" altLang="zh-CN" sz="2800" b="0" dirty="0">
                <a:effectLst/>
              </a:rPr>
              <a:t>z-</a:t>
            </a:r>
            <a:r>
              <a:rPr lang="en-US" altLang="zh-CN" sz="2800" b="0" dirty="0" err="1">
                <a:effectLst/>
              </a:rPr>
              <a:t>prepass</a:t>
            </a:r>
            <a:r>
              <a:rPr lang="zh-CN" altLang="en-US" sz="2800" b="0" dirty="0">
                <a:effectLst/>
              </a:rPr>
              <a:t>），场景图（四八树，包围球树，</a:t>
            </a:r>
            <a:r>
              <a:rPr lang="en-US" altLang="zh-CN" sz="2800" b="0" dirty="0">
                <a:effectLst/>
              </a:rPr>
              <a:t>BSP</a:t>
            </a:r>
            <a:r>
              <a:rPr lang="zh-CN" altLang="en-US" sz="2800" b="0" dirty="0">
                <a:effectLst/>
              </a:rPr>
              <a:t>树）。</a:t>
            </a:r>
          </a:p>
          <a:p>
            <a:pPr algn="l"/>
            <a:r>
              <a:rPr lang="zh-CN" altLang="en-US" sz="2800" b="0" dirty="0">
                <a:effectLst/>
              </a:rPr>
              <a:t>视觉效果支持（粒子系统，</a:t>
            </a:r>
            <a:r>
              <a:rPr lang="en-US" altLang="zh-CN" sz="2800" b="0" dirty="0">
                <a:effectLst/>
              </a:rPr>
              <a:t>Decal</a:t>
            </a:r>
            <a:r>
              <a:rPr lang="zh-CN" altLang="en-US" sz="2800" b="0" dirty="0">
                <a:effectLst/>
              </a:rPr>
              <a:t>，天空，地形，水体，字体，</a:t>
            </a:r>
            <a:r>
              <a:rPr lang="en-US" altLang="zh-CN" sz="2800" b="0" dirty="0">
                <a:effectLst/>
              </a:rPr>
              <a:t>Gamma</a:t>
            </a:r>
            <a:r>
              <a:rPr lang="zh-CN" altLang="en-US" sz="2800" b="0" dirty="0">
                <a:effectLst/>
              </a:rPr>
              <a:t>）。</a:t>
            </a:r>
          </a:p>
          <a:p>
            <a:pPr algn="l"/>
            <a:r>
              <a:rPr lang="zh-CN" altLang="en-US" sz="2800" b="0" dirty="0">
                <a:effectLst/>
              </a:rPr>
              <a:t>后处理等。</a:t>
            </a:r>
          </a:p>
          <a:p>
            <a:pPr lvl="0" rtl="0">
              <a:spcBef>
                <a:spcPts val="0"/>
              </a:spcBef>
              <a:buNone/>
            </a:pP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683338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先一句话概括一下渲染器要干嘛，如右图</a:t>
            </a:r>
            <a:endParaRPr lang="en-US" altLang="zh-CN" dirty="0"/>
          </a:p>
          <a:p>
            <a:r>
              <a:rPr lang="zh-CN" altLang="en-US" dirty="0"/>
              <a:t>然后我们分成</a:t>
            </a:r>
            <a:r>
              <a:rPr lang="en-US" altLang="zh-CN" dirty="0"/>
              <a:t>4</a:t>
            </a:r>
            <a:r>
              <a:rPr lang="zh-CN" altLang="en-US" dirty="0"/>
              <a:t>方面简述渲染器如何完成它的任务</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104379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成像就是渲染（图形编程的主要内容），否则它也不叫渲染器了。</a:t>
            </a:r>
            <a:r>
              <a:rPr lang="zh-CN" altLang="en-US" sz="2000" dirty="0">
                <a:effectLst/>
              </a:rPr>
              <a:t>通过计算机程序用</a:t>
            </a:r>
            <a:r>
              <a:rPr lang="en-US" altLang="zh-CN" sz="2000" dirty="0">
                <a:effectLst/>
              </a:rPr>
              <a:t>2/3D</a:t>
            </a:r>
            <a:r>
              <a:rPr lang="zh-CN" altLang="en-US" sz="2000" dirty="0">
                <a:effectLst/>
              </a:rPr>
              <a:t>模型生成图像的过程。</a:t>
            </a:r>
            <a:r>
              <a:rPr lang="zh-CN" altLang="en-US" sz="2800" dirty="0">
                <a:latin typeface="微软雅黑 Light" panose="020B0502040204020203" pitchFamily="34" charset="-122"/>
                <a:cs typeface="宋体" panose="02010600030101010101" pitchFamily="2" charset="-122"/>
              </a:rPr>
              <a:t>用</a:t>
            </a:r>
            <a:r>
              <a:rPr lang="en-US" altLang="zh-CN" sz="2800" dirty="0">
                <a:latin typeface="微软雅黑 Light" panose="020B0502040204020203" pitchFamily="34" charset="-122"/>
                <a:cs typeface="宋体" panose="02010600030101010101" pitchFamily="2" charset="-122"/>
              </a:rPr>
              <a:t>2</a:t>
            </a:r>
            <a:r>
              <a:rPr lang="zh-CN" altLang="en-US" sz="2800" dirty="0">
                <a:latin typeface="微软雅黑 Light" panose="020B0502040204020203" pitchFamily="34" charset="-122"/>
                <a:cs typeface="宋体" panose="02010600030101010101" pitchFamily="2" charset="-122"/>
              </a:rPr>
              <a:t>张图来解释就是把上面那个变成下面那个，当然如果有</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也得显式</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及其动画和特效</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渲染器要处理的基本信息有，场景、光源、材质</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为什么强调可重用，前面可我们介绍过了，不论你是什么渲染技术，光栅化也好还是光线追踪也好，所使用的图元（</a:t>
            </a:r>
            <a:r>
              <a:rPr lang="en-US" altLang="zh-CN" sz="2800" dirty="0">
                <a:latin typeface="微软雅黑 Light" panose="020B0502040204020203" pitchFamily="34" charset="-122"/>
                <a:cs typeface="宋体" panose="02010600030101010101" pitchFamily="2" charset="-122"/>
              </a:rPr>
              <a:t>primitive</a:t>
            </a:r>
            <a:r>
              <a:rPr lang="zh-CN" altLang="en-US" sz="2800" dirty="0">
                <a:latin typeface="微软雅黑 Light" panose="020B0502040204020203" pitchFamily="34" charset="-122"/>
                <a:cs typeface="宋体" panose="02010600030101010101" pitchFamily="2" charset="-122"/>
              </a:rPr>
              <a:t>）的主要数据结构就都是</a:t>
            </a:r>
            <a:r>
              <a:rPr lang="en-US" altLang="zh-CN" sz="2800" dirty="0" err="1">
                <a:latin typeface="微软雅黑 Light" panose="020B0502040204020203" pitchFamily="34" charset="-122"/>
                <a:cs typeface="宋体" panose="02010600030101010101" pitchFamily="2" charset="-122"/>
              </a:rPr>
              <a:t>TriangleMesh</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VB</a:t>
            </a:r>
            <a:r>
              <a:rPr lang="zh-CN" altLang="en-US" sz="2800" dirty="0">
                <a:latin typeface="微软雅黑 Light" panose="020B0502040204020203" pitchFamily="34" charset="-122"/>
                <a:cs typeface="宋体" panose="02010600030101010101" pitchFamily="2" charset="-122"/>
              </a:rPr>
              <a:t>一个</a:t>
            </a:r>
            <a:r>
              <a:rPr lang="en-US" altLang="zh-CN" sz="2800" dirty="0">
                <a:latin typeface="微软雅黑 Light" panose="020B0502040204020203" pitchFamily="34" charset="-122"/>
                <a:cs typeface="宋体" panose="02010600030101010101" pitchFamily="2" charset="-122"/>
              </a:rPr>
              <a:t>IB</a:t>
            </a:r>
            <a:r>
              <a:rPr lang="zh-CN" altLang="en-US" sz="2800" dirty="0">
                <a:latin typeface="微软雅黑 Light" panose="020B0502040204020203" pitchFamily="34" charset="-122"/>
                <a:cs typeface="宋体" panose="02010600030101010101" pitchFamily="2" charset="-122"/>
              </a:rPr>
              <a:t>），着色主要就是靠材质（</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的输入），所以你会发现写来写去基本就是重复代码复制黏贴就可以了，你肯定会想到为什么不抽象一个接口专门负责绘制呢。</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然后你还会发现，每当实现一个游戏组件，你都要在逻辑里带上一个绘制接口调用，自然你会想为什么不把所有要绘制的东西打个包一起交给一个东西负责画出来呢，渲染器就这么出现了。</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把底层渲染的任务分离出去之后，再开发新的游戏性系统就变得非常专一，因为游戏逻辑不需要再操心渲染的事了。</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那么成像基本就是要解决图形编程的事情（图形编程：</a:t>
            </a:r>
            <a:r>
              <a:rPr lang="en-US" altLang="zh-CN" sz="2800" dirty="0">
                <a:latin typeface="微软雅黑 Light" panose="020B0502040204020203" pitchFamily="34" charset="-122"/>
                <a:cs typeface="宋体" panose="02010600030101010101" pitchFamily="2" charset="-122"/>
              </a:rPr>
              <a:t>Buffer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resource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state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pipeline</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draw commit</a:t>
            </a:r>
            <a:r>
              <a:rPr lang="zh-CN" altLang="en-US" sz="2800" dirty="0">
                <a:latin typeface="微软雅黑 Light" panose="020B0502040204020203" pitchFamily="34" charset="-122"/>
                <a:cs typeface="宋体" panose="02010600030101010101" pitchFamily="2" charset="-122"/>
              </a:rPr>
              <a:t>等等）</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这里是一个宽泛的范畴，简单说就是对视觉效果的支持，不同项目有不同需求，但是无论需求如何不同，都是渲染器要完成的工作。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动画包括所有能动的效果，不光是角色动画，还有粒子动画、物理模拟出来的动画、相机上的动画、</a:t>
            </a:r>
            <a:r>
              <a:rPr lang="en-US" altLang="zh-CN" sz="2800" dirty="0">
                <a:latin typeface="微软雅黑 Light" panose="020B0502040204020203" pitchFamily="34" charset="-122"/>
                <a:cs typeface="宋体" panose="02010600030101010101" pitchFamily="2" charset="-122"/>
              </a:rPr>
              <a:t>UI</a:t>
            </a:r>
            <a:r>
              <a:rPr lang="zh-CN" altLang="en-US" sz="2800" dirty="0">
                <a:latin typeface="微软雅黑 Light" panose="020B0502040204020203" pitchFamily="34" charset="-122"/>
                <a:cs typeface="宋体" panose="02010600030101010101" pitchFamily="2" charset="-122"/>
              </a:rPr>
              <a:t>上的动画等等。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这些关键词放在一行列举不代表技术相同，只是为了节省篇幅，而且会有技术上的交叉。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其中有几个内容我们会用专门的课来讲，有表面着色（讲两个</a:t>
            </a:r>
            <a:r>
              <a:rPr lang="en-US" altLang="zh-CN" sz="2800" dirty="0" err="1">
                <a:latin typeface="微软雅黑 Light" panose="020B0502040204020203" pitchFamily="34" charset="-122"/>
                <a:cs typeface="宋体" panose="02010600030101010101" pitchFamily="2" charset="-122"/>
              </a:rPr>
              <a:t>shadingmodel</a:t>
            </a:r>
            <a:r>
              <a:rPr lang="zh-CN" altLang="en-US" sz="2800" dirty="0">
                <a:latin typeface="微软雅黑 Light" panose="020B0502040204020203" pitchFamily="34" charset="-122"/>
                <a:cs typeface="宋体" panose="02010600030101010101" pitchFamily="2" charset="-122"/>
              </a:rPr>
              <a:t>，</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）、使用</a:t>
            </a:r>
            <a:r>
              <a:rPr lang="en-US" altLang="zh-CN" sz="2800" dirty="0" err="1">
                <a:latin typeface="微软雅黑 Light" panose="020B0502040204020203" pitchFamily="34" charset="-122"/>
                <a:cs typeface="宋体" panose="02010600030101010101" pitchFamily="2" charset="-122"/>
              </a:rPr>
              <a:t>shadowmap</a:t>
            </a:r>
            <a:r>
              <a:rPr lang="zh-CN" altLang="en-US" sz="2800" dirty="0">
                <a:latin typeface="微软雅黑 Light" panose="020B0502040204020203" pitchFamily="34" charset="-122"/>
                <a:cs typeface="宋体" panose="02010600030101010101" pitchFamily="2" charset="-122"/>
              </a:rPr>
              <a:t>绘制</a:t>
            </a:r>
            <a:r>
              <a:rPr lang="en-US" altLang="zh-CN" sz="2800" dirty="0">
                <a:latin typeface="微软雅黑 Light" panose="020B0502040204020203" pitchFamily="34" charset="-122"/>
                <a:cs typeface="宋体" panose="02010600030101010101" pitchFamily="2" charset="-122"/>
              </a:rPr>
              <a:t>shadow</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postprocess</a:t>
            </a:r>
            <a:r>
              <a:rPr lang="zh-CN" altLang="en-US" sz="2800" dirty="0">
                <a:latin typeface="微软雅黑 Light" panose="020B0502040204020203" pitchFamily="34" charset="-122"/>
                <a:cs typeface="宋体" panose="02010600030101010101" pitchFamily="2" charset="-122"/>
              </a:rPr>
              <a:t>中的</a:t>
            </a:r>
            <a:r>
              <a:rPr lang="en-US" altLang="zh-CN" sz="2800" dirty="0">
                <a:latin typeface="微软雅黑 Light" panose="020B0502040204020203" pitchFamily="34" charset="-122"/>
                <a:cs typeface="宋体" panose="02010600030101010101" pitchFamily="2" charset="-122"/>
              </a:rPr>
              <a:t>bloom</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16833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效率的要求来自于游戏对画面流畅度和对用户实时响应的速度要求。</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画面流畅度就是每</a:t>
            </a:r>
            <a:r>
              <a:rPr lang="en-US" altLang="zh-CN" sz="2800" dirty="0">
                <a:latin typeface="微软雅黑 Light" panose="020B0502040204020203" pitchFamily="34" charset="-122"/>
                <a:cs typeface="宋体" panose="02010600030101010101" pitchFamily="2" charset="-122"/>
              </a:rPr>
              <a:t>1s</a:t>
            </a:r>
            <a:r>
              <a:rPr lang="zh-CN" altLang="en-US" sz="2800" dirty="0">
                <a:latin typeface="微软雅黑 Light" panose="020B0502040204020203" pitchFamily="34" charset="-122"/>
                <a:cs typeface="宋体" panose="02010600030101010101" pitchFamily="2" charset="-122"/>
              </a:rPr>
              <a:t>时间内能够刷新多少帧画面，所谓的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越高，两帧之间的差别越小，画面变化就越细腻，越不容易视觉疲劳。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流畅度也有对</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稳定度的要求，即希望</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恒定在一个足够高的数值上，例如</a:t>
            </a:r>
            <a:r>
              <a:rPr lang="en-US" altLang="zh-CN" sz="2800" dirty="0">
                <a:latin typeface="微软雅黑 Light" panose="020B0502040204020203" pitchFamily="34" charset="-122"/>
                <a:cs typeface="宋体" panose="02010600030101010101" pitchFamily="2" charset="-122"/>
              </a:rPr>
              <a:t>60FPS</a:t>
            </a:r>
            <a:r>
              <a:rPr lang="zh-CN" altLang="en-US" sz="2800" dirty="0">
                <a:latin typeface="微软雅黑 Light" panose="020B0502040204020203" pitchFamily="34" charset="-122"/>
                <a:cs typeface="宋体" panose="02010600030101010101" pitchFamily="2" charset="-122"/>
              </a:rPr>
              <a:t>，波动的</a:t>
            </a:r>
            <a:r>
              <a:rPr lang="en-US" altLang="zh-CN" sz="2800" dirty="0">
                <a:latin typeface="微软雅黑 Light" panose="020B0502040204020203" pitchFamily="34" charset="-122"/>
                <a:cs typeface="宋体" panose="02010600030101010101" pitchFamily="2" charset="-122"/>
              </a:rPr>
              <a:t>FPS</a:t>
            </a:r>
            <a:r>
              <a:rPr lang="zh-CN" altLang="en-US" sz="2800" dirty="0">
                <a:latin typeface="微软雅黑 Light" panose="020B0502040204020203" pitchFamily="34" charset="-122"/>
                <a:cs typeface="宋体" panose="02010600030101010101" pitchFamily="2" charset="-122"/>
              </a:rPr>
              <a:t>会造成视觉卡顿，同样容易疲劳。</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所有围绕渲染效率要进行的工作都由渲染器来负责。后三个看起来是说表现力的事情跟效率没关系，但是</a:t>
            </a:r>
            <a:r>
              <a:rPr lang="en-US" altLang="zh-CN" sz="2800" dirty="0">
                <a:latin typeface="微软雅黑 Light" panose="020B0502040204020203" pitchFamily="34" charset="-122"/>
                <a:cs typeface="宋体" panose="02010600030101010101" pitchFamily="2" charset="-122"/>
              </a:rPr>
              <a:t>21</a:t>
            </a:r>
            <a:r>
              <a:rPr lang="zh-CN" altLang="en-US" sz="2800" dirty="0">
                <a:latin typeface="微软雅黑 Light" panose="020B0502040204020203" pitchFamily="34" charset="-122"/>
                <a:cs typeface="宋体" panose="02010600030101010101" pitchFamily="2" charset="-122"/>
              </a:rPr>
              <a:t>年你不能还拿一个</a:t>
            </a:r>
            <a:r>
              <a:rPr lang="en-US" altLang="zh-CN" sz="2800" dirty="0">
                <a:latin typeface="微软雅黑 Light" panose="020B0502040204020203" pitchFamily="34" charset="-122"/>
                <a:cs typeface="宋体" panose="02010600030101010101" pitchFamily="2" charset="-122"/>
              </a:rPr>
              <a:t>01</a:t>
            </a:r>
            <a:r>
              <a:rPr lang="zh-CN" altLang="en-US" sz="2800" dirty="0">
                <a:latin typeface="微软雅黑 Light" panose="020B0502040204020203" pitchFamily="34" charset="-122"/>
                <a:cs typeface="宋体" panose="02010600030101010101" pitchFamily="2" charset="-122"/>
              </a:rPr>
              <a:t>年的标准做游戏，效率需要在目标需求之上达成的。</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en-US" altLang="zh-CN" sz="2800" dirty="0">
                <a:latin typeface="微软雅黑 Light" panose="020B0502040204020203" pitchFamily="34" charset="-122"/>
                <a:cs typeface="宋体" panose="02010600030101010101" pitchFamily="2" charset="-122"/>
              </a:rPr>
              <a:t>Ps</a:t>
            </a:r>
            <a:r>
              <a:rPr lang="zh-CN" altLang="en-US" sz="2800" dirty="0">
                <a:latin typeface="微软雅黑 Light" panose="020B0502040204020203" pitchFamily="34" charset="-122"/>
                <a:cs typeface="宋体" panose="02010600030101010101" pitchFamily="2" charset="-122"/>
              </a:rPr>
              <a:t>：放一张</a:t>
            </a:r>
            <a:r>
              <a:rPr lang="en-US" altLang="zh-CN" sz="2800" dirty="0">
                <a:latin typeface="微软雅黑 Light" panose="020B0502040204020203" pitchFamily="34" charset="-122"/>
                <a:cs typeface="宋体" panose="02010600030101010101" pitchFamily="2" charset="-122"/>
              </a:rPr>
              <a:t>ue5demo</a:t>
            </a:r>
            <a:r>
              <a:rPr lang="zh-CN" altLang="en-US" sz="2800" dirty="0">
                <a:latin typeface="微软雅黑 Light" panose="020B0502040204020203" pitchFamily="34" charset="-122"/>
                <a:cs typeface="宋体" panose="02010600030101010101" pitchFamily="2" charset="-122"/>
              </a:rPr>
              <a:t>的图片。</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8717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代码的时间复杂度。</a:t>
            </a:r>
            <a:endParaRPr lang="en-US" altLang="zh-CN" dirty="0"/>
          </a:p>
          <a:p>
            <a:r>
              <a:rPr lang="zh-CN" altLang="en-US" dirty="0"/>
              <a:t>内存分配次数，连续性，</a:t>
            </a:r>
            <a:r>
              <a:rPr lang="en-US" altLang="zh-CN" dirty="0"/>
              <a:t>cache</a:t>
            </a:r>
            <a:r>
              <a:rPr lang="zh-CN" altLang="en-US" dirty="0"/>
              <a:t>命中率。</a:t>
            </a:r>
            <a:endParaRPr lang="en-US" dirty="0"/>
          </a:p>
          <a:p>
            <a:r>
              <a:rPr lang="en-US" altLang="zh-CN" dirty="0"/>
              <a:t>APICALLs</a:t>
            </a:r>
            <a:r>
              <a:rPr lang="zh-CN" altLang="en-US" dirty="0"/>
              <a:t>，减少图元提交次数，减少</a:t>
            </a:r>
            <a:r>
              <a:rPr lang="en-US" altLang="zh-CN" dirty="0"/>
              <a:t>STATE</a:t>
            </a:r>
            <a:r>
              <a:rPr lang="zh-CN" altLang="en-US" dirty="0"/>
              <a:t>切换次数，提高单次调用的效用，加强合批和实例化。</a:t>
            </a:r>
            <a:endParaRPr lang="en-US" altLang="zh-CN" dirty="0"/>
          </a:p>
          <a:p>
            <a:r>
              <a:rPr lang="zh-CN" altLang="en-US" dirty="0"/>
              <a:t>几何处理，顶点数量，</a:t>
            </a:r>
            <a:r>
              <a:rPr lang="en-US" altLang="zh-CN" dirty="0"/>
              <a:t>VS</a:t>
            </a:r>
            <a:r>
              <a:rPr lang="zh-CN" altLang="en-US" dirty="0"/>
              <a:t>复杂度，</a:t>
            </a:r>
            <a:r>
              <a:rPr lang="en-US" altLang="zh-CN" dirty="0"/>
              <a:t>vert</a:t>
            </a:r>
            <a:r>
              <a:rPr lang="zh-CN" altLang="en-US" dirty="0"/>
              <a:t>计算是否超过</a:t>
            </a:r>
            <a:r>
              <a:rPr lang="en-US" altLang="zh-CN" dirty="0"/>
              <a:t>pixel</a:t>
            </a:r>
            <a:r>
              <a:rPr lang="zh-CN" altLang="en-US" dirty="0"/>
              <a:t>计算。</a:t>
            </a:r>
            <a:endParaRPr lang="en-US" altLang="zh-CN" dirty="0"/>
          </a:p>
          <a:p>
            <a:r>
              <a:rPr lang="zh-CN" altLang="en-US" dirty="0"/>
              <a:t>像素处理，</a:t>
            </a:r>
            <a:r>
              <a:rPr lang="en-US" altLang="zh-CN" dirty="0" err="1"/>
              <a:t>ps</a:t>
            </a:r>
            <a:r>
              <a:rPr lang="zh-CN" altLang="en-US" dirty="0"/>
              <a:t>复杂度，</a:t>
            </a:r>
            <a:r>
              <a:rPr lang="en-US" altLang="zh-CN" dirty="0"/>
              <a:t>overdraw</a:t>
            </a:r>
            <a:r>
              <a:rPr lang="zh-CN" altLang="en-US" dirty="0"/>
              <a:t>，</a:t>
            </a:r>
            <a:r>
              <a:rPr lang="en-US" altLang="zh-CN" dirty="0"/>
              <a:t>occupancy</a:t>
            </a:r>
            <a:r>
              <a:rPr lang="zh-CN" altLang="en-US" dirty="0"/>
              <a:t>率。</a:t>
            </a:r>
            <a:endParaRPr lang="en-US" altLang="zh-CN" dirty="0"/>
          </a:p>
          <a:p>
            <a:r>
              <a:rPr lang="zh-CN" altLang="en-US" dirty="0"/>
              <a:t>带宽，</a:t>
            </a:r>
            <a:r>
              <a:rPr lang="en-US" altLang="zh-CN" dirty="0"/>
              <a:t>Framebuffer</a:t>
            </a:r>
            <a:r>
              <a:rPr lang="zh-CN" altLang="en-US" dirty="0"/>
              <a:t>的大小，</a:t>
            </a:r>
            <a:r>
              <a:rPr lang="en-US" altLang="zh-CN" dirty="0"/>
              <a:t>read back</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56910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描述场景对象的关联关系。</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比如以</a:t>
            </a:r>
            <a:r>
              <a:rPr lang="en-US" altLang="zh-CN" sz="2800" dirty="0">
                <a:latin typeface="微软雅黑 Light" panose="020B0502040204020203" pitchFamily="34" charset="-122"/>
                <a:cs typeface="宋体" panose="02010600030101010101" pitchFamily="2" charset="-122"/>
              </a:rPr>
              <a:t>UE</a:t>
            </a:r>
            <a:r>
              <a:rPr lang="zh-CN" altLang="en-US" sz="2800" dirty="0">
                <a:latin typeface="微软雅黑 Light" panose="020B0502040204020203" pitchFamily="34" charset="-122"/>
                <a:cs typeface="宋体" panose="02010600030101010101" pitchFamily="2" charset="-122"/>
              </a:rPr>
              <a:t>举例，场景中一个</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，可以具有若干个可见的组件，</a:t>
            </a:r>
            <a:r>
              <a:rPr lang="en-US" altLang="zh-CN" sz="2800" dirty="0">
                <a:latin typeface="微软雅黑 Light" panose="020B0502040204020203" pitchFamily="34" charset="-122"/>
                <a:cs typeface="宋体" panose="02010600030101010101" pitchFamily="2" charset="-122"/>
              </a:rPr>
              <a:t>Actor</a:t>
            </a:r>
            <a:r>
              <a:rPr lang="zh-CN" altLang="en-US" sz="2800" dirty="0">
                <a:latin typeface="微软雅黑 Light" panose="020B0502040204020203" pitchFamily="34" charset="-122"/>
                <a:cs typeface="宋体" panose="02010600030101010101" pitchFamily="2" charset="-122"/>
              </a:rPr>
              <a:t>改变在场景中的位置，下面的</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要一起跟着移动，描述这种连带关系的就是场景图。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再比如，一个</a:t>
            </a:r>
            <a:r>
              <a:rPr lang="en-US" altLang="zh-CN" sz="2800" dirty="0" err="1">
                <a:latin typeface="微软雅黑 Light" panose="020B0502040204020203" pitchFamily="34" charset="-122"/>
                <a:cs typeface="宋体" panose="02010600030101010101" pitchFamily="2" charset="-122"/>
              </a:rPr>
              <a:t>StaticMesh</a:t>
            </a:r>
            <a:r>
              <a:rPr lang="zh-CN" altLang="en-US" sz="2800" dirty="0">
                <a:latin typeface="微软雅黑 Light" panose="020B0502040204020203" pitchFamily="34" charset="-122"/>
                <a:cs typeface="宋体" panose="02010600030101010101" pitchFamily="2" charset="-122"/>
              </a:rPr>
              <a:t>资产，可以往场景里放置许多</a:t>
            </a:r>
            <a:r>
              <a:rPr lang="en-US" altLang="zh-CN" sz="2800" dirty="0" err="1">
                <a:latin typeface="微软雅黑 Light" panose="020B0502040204020203" pitchFamily="34" charset="-122"/>
                <a:cs typeface="宋体" panose="02010600030101010101" pitchFamily="2" charset="-122"/>
              </a:rPr>
              <a:t>StaticMeshActor</a:t>
            </a:r>
            <a:r>
              <a:rPr lang="zh-CN" altLang="en-US" sz="2800" dirty="0">
                <a:latin typeface="微软雅黑 Light" panose="020B0502040204020203" pitchFamily="34" charset="-122"/>
                <a:cs typeface="宋体" panose="02010600030101010101" pitchFamily="2" charset="-122"/>
              </a:rPr>
              <a:t>都先显示这一个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但是方位不同，</a:t>
            </a:r>
            <a:r>
              <a:rPr lang="en-US" altLang="zh-CN" sz="2800" dirty="0">
                <a:latin typeface="微软雅黑 Light" panose="020B0502040204020203" pitchFamily="34" charset="-122"/>
                <a:cs typeface="宋体" panose="02010600030101010101" pitchFamily="2" charset="-122"/>
              </a:rPr>
              <a:t>Component</a:t>
            </a:r>
            <a:r>
              <a:rPr lang="zh-CN" altLang="en-US" sz="2800" dirty="0">
                <a:latin typeface="微软雅黑 Light" panose="020B0502040204020203" pitchFamily="34" charset="-122"/>
                <a:cs typeface="宋体" panose="02010600030101010101" pitchFamily="2" charset="-122"/>
              </a:rPr>
              <a:t>对一个</a:t>
            </a:r>
            <a:r>
              <a:rPr lang="en-US" altLang="zh-CN" sz="2800" dirty="0">
                <a:latin typeface="微软雅黑 Light" panose="020B0502040204020203" pitchFamily="34" charset="-122"/>
                <a:cs typeface="宋体" panose="02010600030101010101" pitchFamily="2" charset="-122"/>
              </a:rPr>
              <a:t>Mesh</a:t>
            </a:r>
            <a:r>
              <a:rPr lang="zh-CN" altLang="en-US" sz="2800" dirty="0">
                <a:latin typeface="微软雅黑 Light" panose="020B0502040204020203" pitchFamily="34" charset="-122"/>
                <a:cs typeface="宋体" panose="02010600030101010101" pitchFamily="2" charset="-122"/>
              </a:rPr>
              <a:t>引用关系也属于场景图的描述范围。</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如果只考虑对象之间的从属关系，通常是一个树形。如果考虑多个节点可以指向相同的孩子节点，例如引用资产这种关系，就是一个有向无环图。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因为场景图的这样一个定位，所以很难说它只属于</a:t>
            </a:r>
            <a:r>
              <a:rPr lang="en-US" altLang="zh-CN" sz="2800" dirty="0">
                <a:latin typeface="微软雅黑 Light" panose="020B0502040204020203" pitchFamily="34" charset="-122"/>
                <a:cs typeface="宋体" panose="02010600030101010101" pitchFamily="2" charset="-122"/>
              </a:rPr>
              <a:t>renderer</a:t>
            </a:r>
            <a:r>
              <a:rPr lang="zh-CN" altLang="en-US" sz="2800" dirty="0">
                <a:latin typeface="微软雅黑 Light" panose="020B0502040204020203" pitchFamily="34" charset="-122"/>
                <a:cs typeface="宋体" panose="02010600030101010101" pitchFamily="2" charset="-122"/>
              </a:rPr>
              <a:t>的范畴，</a:t>
            </a:r>
            <a:r>
              <a:rPr lang="en-US" altLang="zh-CN" sz="2800" dirty="0">
                <a:latin typeface="微软雅黑 Light" panose="020B0502040204020203" pitchFamily="34" charset="-122"/>
                <a:cs typeface="宋体" panose="02010600030101010101" pitchFamily="2" charset="-122"/>
              </a:rPr>
              <a:t>gameplay</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render</a:t>
            </a:r>
            <a:r>
              <a:rPr lang="zh-CN" altLang="en-US" sz="2800" dirty="0">
                <a:latin typeface="微软雅黑 Light" panose="020B0502040204020203" pitchFamily="34" charset="-122"/>
                <a:cs typeface="宋体" panose="02010600030101010101" pitchFamily="2" charset="-122"/>
              </a:rPr>
              <a:t>都和它有紧密的联系。</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347412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9.png"/><Relationship Id="rId4" Type="http://schemas.openxmlformats.org/officeDocument/2006/relationships/customXml" Target="../ink/ink1.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hyperlink" Target="https://docs.unrealengine.com/4.27/en-US/ProgrammingAndScripting/Rendering/MeshDrawingPipelin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b="1" dirty="0">
                <a:solidFill>
                  <a:srgbClr val="FFFFFF"/>
                </a:solidFill>
                <a:latin typeface="微软雅黑 Light" panose="020B0502040204020203" pitchFamily="34" charset="-122"/>
                <a:ea typeface="微软雅黑 Light" panose="020B0502040204020203" pitchFamily="34" charset="-122"/>
              </a:rPr>
              <a:t>引擎平台 刘军</a:t>
            </a:r>
            <a:endParaRPr lang="zh-CN" sz="8000" b="1"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游戏引擎的渲染器</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E75BB545-1E83-462F-B242-30FE5B7F2340}"/>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空间数据结构</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Spatial data structure</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基于物体的划分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BVH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基于空间的划分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BSP Tree</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Octree</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80FD36BB-31EC-4BCD-A90B-C872B17377BA}"/>
              </a:ext>
            </a:extLst>
          </p:cNvPr>
          <p:cNvPicPr>
            <a:picLocks noChangeAspect="1"/>
          </p:cNvPicPr>
          <p:nvPr/>
        </p:nvPicPr>
        <p:blipFill>
          <a:blip r:embed="rId3"/>
          <a:stretch>
            <a:fillRect/>
          </a:stretch>
        </p:blipFill>
        <p:spPr>
          <a:xfrm>
            <a:off x="13214101" y="235921"/>
            <a:ext cx="10162069" cy="4023083"/>
          </a:xfrm>
          <a:prstGeom prst="rect">
            <a:avLst/>
          </a:prstGeom>
        </p:spPr>
      </p:pic>
      <p:pic>
        <p:nvPicPr>
          <p:cNvPr id="6" name="图片 5">
            <a:extLst>
              <a:ext uri="{FF2B5EF4-FFF2-40B4-BE49-F238E27FC236}">
                <a16:creationId xmlns:a16="http://schemas.microsoft.com/office/drawing/2014/main" id="{80C6899D-5FA8-4ED5-9B13-DA3D99B44960}"/>
              </a:ext>
            </a:extLst>
          </p:cNvPr>
          <p:cNvPicPr>
            <a:picLocks noChangeAspect="1"/>
          </p:cNvPicPr>
          <p:nvPr/>
        </p:nvPicPr>
        <p:blipFill>
          <a:blip r:embed="rId4"/>
          <a:stretch>
            <a:fillRect/>
          </a:stretch>
        </p:blipFill>
        <p:spPr>
          <a:xfrm>
            <a:off x="13214102" y="4259005"/>
            <a:ext cx="10162068" cy="4147747"/>
          </a:xfrm>
          <a:prstGeom prst="rect">
            <a:avLst/>
          </a:prstGeom>
        </p:spPr>
      </p:pic>
      <p:pic>
        <p:nvPicPr>
          <p:cNvPr id="1028" name="Picture 4" descr="Octree - Wikipedia">
            <a:extLst>
              <a:ext uri="{FF2B5EF4-FFF2-40B4-BE49-F238E27FC236}">
                <a16:creationId xmlns:a16="http://schemas.microsoft.com/office/drawing/2014/main" id="{5A171A00-40E5-4A85-9569-1FBE0E75E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14101" y="8406753"/>
            <a:ext cx="10162068" cy="50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43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460F762-EA3C-40D5-9167-B3930064BD19}"/>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视锥剔除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9" name="图片 8">
            <a:extLst>
              <a:ext uri="{FF2B5EF4-FFF2-40B4-BE49-F238E27FC236}">
                <a16:creationId xmlns:a16="http://schemas.microsoft.com/office/drawing/2014/main" id="{268DC1AB-2616-4CE0-9A10-F55767689AF9}"/>
              </a:ext>
            </a:extLst>
          </p:cNvPr>
          <p:cNvPicPr>
            <a:picLocks noChangeAspect="1"/>
          </p:cNvPicPr>
          <p:nvPr/>
        </p:nvPicPr>
        <p:blipFill>
          <a:blip r:embed="rId3"/>
          <a:stretch>
            <a:fillRect/>
          </a:stretch>
        </p:blipFill>
        <p:spPr>
          <a:xfrm>
            <a:off x="12129794" y="-124937"/>
            <a:ext cx="12254205" cy="13840937"/>
          </a:xfrm>
          <a:prstGeom prst="rect">
            <a:avLst/>
          </a:prstGeom>
        </p:spPr>
      </p:pic>
    </p:spTree>
    <p:extLst>
      <p:ext uri="{BB962C8B-B14F-4D97-AF65-F5344CB8AC3E}">
        <p14:creationId xmlns:p14="http://schemas.microsoft.com/office/powerpoint/2010/main" val="812548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4" y="10632"/>
            <a:ext cx="12254204" cy="13680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C1AD8399-BBFF-4537-A05D-4546EF18A8D0}"/>
              </a:ext>
            </a:extLst>
          </p:cNvPr>
          <p:cNvGrpSpPr/>
          <p:nvPr/>
        </p:nvGrpSpPr>
        <p:grpSpPr>
          <a:xfrm>
            <a:off x="1752107" y="3456000"/>
            <a:ext cx="9326881" cy="2895158"/>
            <a:chOff x="1752107" y="4388092"/>
            <a:chExt cx="9326881" cy="2895158"/>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剔除</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遮挡剔除开（左）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遮挡剔除关（右）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273D27C7-D0D2-4927-BE0F-CDC07A04559E}"/>
              </a:ext>
            </a:extLst>
          </p:cNvPr>
          <p:cNvPicPr>
            <a:picLocks noChangeAspect="1"/>
          </p:cNvPicPr>
          <p:nvPr/>
        </p:nvPicPr>
        <p:blipFill>
          <a:blip r:embed="rId3"/>
          <a:stretch>
            <a:fillRect/>
          </a:stretch>
        </p:blipFill>
        <p:spPr>
          <a:xfrm>
            <a:off x="12192000" y="0"/>
            <a:ext cx="12191998" cy="13764074"/>
          </a:xfrm>
          <a:prstGeom prst="rect">
            <a:avLst/>
          </a:prstGeom>
        </p:spPr>
      </p:pic>
    </p:spTree>
    <p:extLst>
      <p:ext uri="{BB962C8B-B14F-4D97-AF65-F5344CB8AC3E}">
        <p14:creationId xmlns:p14="http://schemas.microsoft.com/office/powerpoint/2010/main" val="3590844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grpSp>
        <p:nvGrpSpPr>
          <p:cNvPr id="2" name="组合 1">
            <a:extLst>
              <a:ext uri="{FF2B5EF4-FFF2-40B4-BE49-F238E27FC236}">
                <a16:creationId xmlns:a16="http://schemas.microsoft.com/office/drawing/2014/main" id="{9847A4F3-2900-4EF0-884A-EF36E5B7E328}"/>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并行计算</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Multiprocessor pipeline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Parallel processing</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Task-based multithreading</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98237794-CD18-4C3C-96E8-EC53001DEDF7}"/>
              </a:ext>
            </a:extLst>
          </p:cNvPr>
          <p:cNvPicPr>
            <a:picLocks noChangeAspect="1"/>
          </p:cNvPicPr>
          <p:nvPr/>
        </p:nvPicPr>
        <p:blipFill>
          <a:blip r:embed="rId3"/>
          <a:stretch>
            <a:fillRect/>
          </a:stretch>
        </p:blipFill>
        <p:spPr>
          <a:xfrm>
            <a:off x="12433844" y="169482"/>
            <a:ext cx="11765857" cy="5222345"/>
          </a:xfrm>
          <a:prstGeom prst="rect">
            <a:avLst/>
          </a:prstGeom>
        </p:spPr>
      </p:pic>
      <p:pic>
        <p:nvPicPr>
          <p:cNvPr id="6" name="图片 5">
            <a:extLst>
              <a:ext uri="{FF2B5EF4-FFF2-40B4-BE49-F238E27FC236}">
                <a16:creationId xmlns:a16="http://schemas.microsoft.com/office/drawing/2014/main" id="{513835D4-D1B9-49D8-BB86-893E6F878CDF}"/>
              </a:ext>
            </a:extLst>
          </p:cNvPr>
          <p:cNvPicPr>
            <a:picLocks noChangeAspect="1"/>
          </p:cNvPicPr>
          <p:nvPr/>
        </p:nvPicPr>
        <p:blipFill>
          <a:blip r:embed="rId4"/>
          <a:stretch>
            <a:fillRect/>
          </a:stretch>
        </p:blipFill>
        <p:spPr>
          <a:xfrm>
            <a:off x="12433844" y="5586815"/>
            <a:ext cx="11778154" cy="4273715"/>
          </a:xfrm>
          <a:prstGeom prst="rect">
            <a:avLst/>
          </a:prstGeom>
        </p:spPr>
      </p:pic>
      <p:pic>
        <p:nvPicPr>
          <p:cNvPr id="9" name="图片 8">
            <a:extLst>
              <a:ext uri="{FF2B5EF4-FFF2-40B4-BE49-F238E27FC236}">
                <a16:creationId xmlns:a16="http://schemas.microsoft.com/office/drawing/2014/main" id="{CB6E6A37-2EB0-4E35-AA7F-FEE9FA1EEEC0}"/>
              </a:ext>
            </a:extLst>
          </p:cNvPr>
          <p:cNvPicPr>
            <a:picLocks noChangeAspect="1"/>
          </p:cNvPicPr>
          <p:nvPr/>
        </p:nvPicPr>
        <p:blipFill>
          <a:blip r:embed="rId5"/>
          <a:stretch>
            <a:fillRect/>
          </a:stretch>
        </p:blipFill>
        <p:spPr>
          <a:xfrm>
            <a:off x="12433844" y="10000296"/>
            <a:ext cx="11765856" cy="3546222"/>
          </a:xfrm>
          <a:prstGeom prst="rect">
            <a:avLst/>
          </a:prstGeom>
        </p:spPr>
      </p:pic>
    </p:spTree>
    <p:extLst>
      <p:ext uri="{BB962C8B-B14F-4D97-AF65-F5344CB8AC3E}">
        <p14:creationId xmlns:p14="http://schemas.microsoft.com/office/powerpoint/2010/main" val="9249846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52963433-93DE-4DC7-AFE6-B872509734FC}"/>
              </a:ext>
            </a:extLst>
          </p:cNvPr>
          <p:cNvGrpSpPr/>
          <p:nvPr/>
        </p:nvGrpSpPr>
        <p:grpSpPr>
          <a:xfrm>
            <a:off x="1752107" y="3456000"/>
            <a:ext cx="9326881" cy="5480482"/>
            <a:chOff x="1752107" y="4388092"/>
            <a:chExt cx="9326881" cy="548048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工程封装</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Gameplay</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Renderer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RHI</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sp>
        <p:nvSpPr>
          <p:cNvPr id="8" name="Rectangle 2">
            <a:extLst>
              <a:ext uri="{FF2B5EF4-FFF2-40B4-BE49-F238E27FC236}">
                <a16:creationId xmlns:a16="http://schemas.microsoft.com/office/drawing/2014/main" id="{0800184E-206D-4774-91D8-5C46BB0540C6}"/>
              </a:ext>
            </a:extLst>
          </p:cNvPr>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mn-ea"/>
              <a:cs typeface="Helvetica"/>
              <a:sym typeface="Helvetica"/>
            </a:endParaRPr>
          </a:p>
        </p:txBody>
      </p:sp>
      <p:pic>
        <p:nvPicPr>
          <p:cNvPr id="9" name="图片 8">
            <a:extLst>
              <a:ext uri="{FF2B5EF4-FFF2-40B4-BE49-F238E27FC236}">
                <a16:creationId xmlns:a16="http://schemas.microsoft.com/office/drawing/2014/main" id="{410BE7D2-0E8A-4785-8CF2-3C990660E4DC}"/>
              </a:ext>
            </a:extLst>
          </p:cNvPr>
          <p:cNvPicPr>
            <a:picLocks noChangeAspect="1"/>
          </p:cNvPicPr>
          <p:nvPr/>
        </p:nvPicPr>
        <p:blipFill>
          <a:blip r:embed="rId3"/>
          <a:stretch>
            <a:fillRect/>
          </a:stretch>
        </p:blipFill>
        <p:spPr>
          <a:xfrm>
            <a:off x="12192000" y="1252702"/>
            <a:ext cx="12254204" cy="10615560"/>
          </a:xfrm>
          <a:prstGeom prst="rect">
            <a:avLst/>
          </a:prstGeom>
        </p:spPr>
      </p:pic>
    </p:spTree>
    <p:extLst>
      <p:ext uri="{BB962C8B-B14F-4D97-AF65-F5344CB8AC3E}">
        <p14:creationId xmlns:p14="http://schemas.microsoft.com/office/powerpoint/2010/main" val="29062139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4678476-0323-4B5C-A53D-3574500A3C12}"/>
              </a:ext>
            </a:extLst>
          </p:cNvPr>
          <p:cNvPicPr>
            <a:picLocks noChangeAspect="1"/>
          </p:cNvPicPr>
          <p:nvPr/>
        </p:nvPicPr>
        <p:blipFill>
          <a:blip r:embed="rId3"/>
          <a:stretch>
            <a:fillRect/>
          </a:stretch>
        </p:blipFill>
        <p:spPr>
          <a:xfrm>
            <a:off x="177989" y="906018"/>
            <a:ext cx="23903613" cy="12498998"/>
          </a:xfrm>
          <a:prstGeom prst="rect">
            <a:avLst/>
          </a:prstGeom>
        </p:spPr>
      </p:pic>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5A26924C-BD1F-4928-BE3C-96DBA51D1E49}"/>
                  </a:ext>
                </a:extLst>
              </p14:cNvPr>
              <p14:cNvContentPartPr/>
              <p14:nvPr/>
            </p14:nvContentPartPr>
            <p14:xfrm>
              <a:off x="8550092" y="999084"/>
              <a:ext cx="360" cy="8200080"/>
            </p14:xfrm>
          </p:contentPart>
        </mc:Choice>
        <mc:Fallback xmlns="">
          <p:pic>
            <p:nvPicPr>
              <p:cNvPr id="6" name="墨迹 5">
                <a:extLst>
                  <a:ext uri="{FF2B5EF4-FFF2-40B4-BE49-F238E27FC236}">
                    <a16:creationId xmlns:a16="http://schemas.microsoft.com/office/drawing/2014/main" id="{5A26924C-BD1F-4928-BE3C-96DBA51D1E49}"/>
                  </a:ext>
                </a:extLst>
              </p:cNvPr>
              <p:cNvPicPr/>
              <p:nvPr/>
            </p:nvPicPr>
            <p:blipFill>
              <a:blip r:embed="rId5"/>
              <a:stretch>
                <a:fillRect/>
              </a:stretch>
            </p:blipFill>
            <p:spPr>
              <a:xfrm>
                <a:off x="8487452" y="936084"/>
                <a:ext cx="126000" cy="83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50FF554F-5AC0-473E-8276-C20069E8A961}"/>
                  </a:ext>
                </a:extLst>
              </p14:cNvPr>
              <p14:cNvContentPartPr/>
              <p14:nvPr/>
            </p14:nvContentPartPr>
            <p14:xfrm>
              <a:off x="8550092" y="9249924"/>
              <a:ext cx="2669400" cy="360"/>
            </p14:xfrm>
          </p:contentPart>
        </mc:Choice>
        <mc:Fallback xmlns="">
          <p:pic>
            <p:nvPicPr>
              <p:cNvPr id="7" name="墨迹 6">
                <a:extLst>
                  <a:ext uri="{FF2B5EF4-FFF2-40B4-BE49-F238E27FC236}">
                    <a16:creationId xmlns:a16="http://schemas.microsoft.com/office/drawing/2014/main" id="{50FF554F-5AC0-473E-8276-C20069E8A961}"/>
                  </a:ext>
                </a:extLst>
              </p:cNvPr>
              <p:cNvPicPr/>
              <p:nvPr/>
            </p:nvPicPr>
            <p:blipFill>
              <a:blip r:embed="rId7"/>
              <a:stretch>
                <a:fillRect/>
              </a:stretch>
            </p:blipFill>
            <p:spPr>
              <a:xfrm>
                <a:off x="8487092" y="9187284"/>
                <a:ext cx="2795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66B32932-EC66-417C-BD26-3C3F2D3E42FB}"/>
                  </a:ext>
                </a:extLst>
              </p14:cNvPr>
              <p14:cNvContentPartPr/>
              <p14:nvPr/>
            </p14:nvContentPartPr>
            <p14:xfrm>
              <a:off x="11219852" y="9249924"/>
              <a:ext cx="360" cy="4072320"/>
            </p14:xfrm>
          </p:contentPart>
        </mc:Choice>
        <mc:Fallback xmlns="">
          <p:pic>
            <p:nvPicPr>
              <p:cNvPr id="8" name="墨迹 7">
                <a:extLst>
                  <a:ext uri="{FF2B5EF4-FFF2-40B4-BE49-F238E27FC236}">
                    <a16:creationId xmlns:a16="http://schemas.microsoft.com/office/drawing/2014/main" id="{66B32932-EC66-417C-BD26-3C3F2D3E42FB}"/>
                  </a:ext>
                </a:extLst>
              </p:cNvPr>
              <p:cNvPicPr/>
              <p:nvPr/>
            </p:nvPicPr>
            <p:blipFill>
              <a:blip r:embed="rId9"/>
              <a:stretch>
                <a:fillRect/>
              </a:stretch>
            </p:blipFill>
            <p:spPr>
              <a:xfrm>
                <a:off x="11157212" y="9186924"/>
                <a:ext cx="126000" cy="4197960"/>
              </a:xfrm>
              <a:prstGeom prst="rect">
                <a:avLst/>
              </a:prstGeom>
            </p:spPr>
          </p:pic>
        </mc:Fallback>
      </mc:AlternateContent>
    </p:spTree>
    <p:extLst>
      <p:ext uri="{BB962C8B-B14F-4D97-AF65-F5344CB8AC3E}">
        <p14:creationId xmlns:p14="http://schemas.microsoft.com/office/powerpoint/2010/main" val="629652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83510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2/3D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渲染（</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Forward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Deferred</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Scene Graph</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Sorting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Culling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LOD</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Animation</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Camera</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VFX</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Postprocess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Material</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Shadow</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0531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RHI</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Framebuffer/Render Target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Vertex Buffer/Index Buffer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 Submission</a:t>
            </a: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244727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42071399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sz="5000" kern="0" cap="all" dirty="0">
              <a:solidFill>
                <a:srgbClr val="000000"/>
              </a:solidFill>
              <a:latin typeface="微软雅黑 Light" panose="020B0502040204020203" pitchFamily="34" charset="-122"/>
              <a:ea typeface="微软雅黑 Light" panose="020B0502040204020203"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ndParaRPr>
          </a:p>
        </p:txBody>
      </p:sp>
      <p:pic>
        <p:nvPicPr>
          <p:cNvPr id="6" name="图片 5">
            <a:extLst>
              <a:ext uri="{FF2B5EF4-FFF2-40B4-BE49-F238E27FC236}">
                <a16:creationId xmlns:a16="http://schemas.microsoft.com/office/drawing/2014/main" id="{31E557A9-D02E-4E6E-AF7C-EC51B7699E24}"/>
              </a:ext>
            </a:extLst>
          </p:cNvPr>
          <p:cNvPicPr>
            <a:picLocks noChangeAspect="1"/>
          </p:cNvPicPr>
          <p:nvPr/>
        </p:nvPicPr>
        <p:blipFill>
          <a:blip r:embed="rId3"/>
          <a:stretch>
            <a:fillRect/>
          </a:stretch>
        </p:blipFill>
        <p:spPr>
          <a:xfrm>
            <a:off x="141809" y="2479569"/>
            <a:ext cx="12814497" cy="11093825"/>
          </a:xfrm>
          <a:prstGeom prst="rect">
            <a:avLst/>
          </a:prstGeom>
        </p:spPr>
      </p:pic>
      <p:sp>
        <p:nvSpPr>
          <p:cNvPr id="7" name="The Picture slide">
            <a:extLst>
              <a:ext uri="{FF2B5EF4-FFF2-40B4-BE49-F238E27FC236}">
                <a16:creationId xmlns:a16="http://schemas.microsoft.com/office/drawing/2014/main" id="{D7CF2B6A-11C1-4642-A61D-8DB0DF460EF1}"/>
              </a:ext>
            </a:extLst>
          </p:cNvPr>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工程封装</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8" name="Rectangle">
            <a:extLst>
              <a:ext uri="{FF2B5EF4-FFF2-40B4-BE49-F238E27FC236}">
                <a16:creationId xmlns:a16="http://schemas.microsoft.com/office/drawing/2014/main" id="{A2F66E5B-93B8-4CE6-A538-458B04F83B2A}"/>
              </a:ext>
            </a:extLst>
          </p:cNvPr>
          <p:cNvSpPr/>
          <p:nvPr/>
        </p:nvSpPr>
        <p:spPr>
          <a:xfrm>
            <a:off x="1752107" y="2205966"/>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3" name="图片 2">
            <a:extLst>
              <a:ext uri="{FF2B5EF4-FFF2-40B4-BE49-F238E27FC236}">
                <a16:creationId xmlns:a16="http://schemas.microsoft.com/office/drawing/2014/main" id="{E1227FDE-F233-42D7-94DB-492209EC016C}"/>
              </a:ext>
            </a:extLst>
          </p:cNvPr>
          <p:cNvPicPr>
            <a:picLocks noChangeAspect="1"/>
          </p:cNvPicPr>
          <p:nvPr/>
        </p:nvPicPr>
        <p:blipFill>
          <a:blip r:embed="rId4"/>
          <a:stretch>
            <a:fillRect/>
          </a:stretch>
        </p:blipFill>
        <p:spPr>
          <a:xfrm>
            <a:off x="12956306" y="2479569"/>
            <a:ext cx="11420557" cy="7536301"/>
          </a:xfrm>
          <a:prstGeom prst="rect">
            <a:avLst/>
          </a:prstGeom>
        </p:spPr>
      </p:pic>
      <p:cxnSp>
        <p:nvCxnSpPr>
          <p:cNvPr id="11" name="直接箭头连接符 10">
            <a:extLst>
              <a:ext uri="{FF2B5EF4-FFF2-40B4-BE49-F238E27FC236}">
                <a16:creationId xmlns:a16="http://schemas.microsoft.com/office/drawing/2014/main" id="{01200D00-279D-48B6-9540-1CB14ACF722D}"/>
              </a:ext>
            </a:extLst>
          </p:cNvPr>
          <p:cNvCxnSpPr>
            <a:cxnSpLocks/>
          </p:cNvCxnSpPr>
          <p:nvPr/>
        </p:nvCxnSpPr>
        <p:spPr>
          <a:xfrm flipH="1">
            <a:off x="8212015" y="6400800"/>
            <a:ext cx="5093000" cy="2672862"/>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7766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虚幻</a:t>
            </a:r>
            <a:r>
              <a:rPr lang="en-US" altLang="zh-CN" sz="6000" b="1" dirty="0">
                <a:latin typeface="微软雅黑 Light" panose="020B0502040204020203" pitchFamily="34" charset="-122"/>
                <a:ea typeface="微软雅黑 Light" panose="020B0502040204020203" pitchFamily="34" charset="-122"/>
                <a:cs typeface="宋体" panose="02010600030101010101" pitchFamily="2" charset="-122"/>
              </a:rPr>
              <a:t>4</a:t>
            </a:r>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的渲染器</a:t>
            </a:r>
            <a:r>
              <a:rPr lang="en-US" sz="6000" b="1" dirty="0">
                <a:latin typeface="微软雅黑 Light" panose="020B0502040204020203" pitchFamily="34" charset="-122"/>
                <a:ea typeface="微软雅黑 Light" panose="020B0502040204020203" pitchFamily="34" charset="-122"/>
                <a:cs typeface="宋体" panose="02010600030101010101" pitchFamily="2" charset="-122"/>
              </a:rPr>
              <a:t> </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7"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7508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EE832DB-2590-448A-BF18-27914A23AC4D}"/>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323" name="The Picture slide"/>
          <p:cNvSpPr txBox="1"/>
          <p:nvPr/>
        </p:nvSpPr>
        <p:spPr>
          <a:xfrm>
            <a:off x="1752108" y="1187693"/>
            <a:ext cx="10265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5000" cap="all" dirty="0">
              <a:solidFill>
                <a:srgbClr val="000000"/>
              </a:solidFill>
              <a:latin typeface="微软雅黑 Light" panose="020B0502040204020203" pitchFamily="34" charset="-122"/>
              <a:ea typeface="微软雅黑 Light" panose="020B0502040204020203" pitchFamily="34" charset="-122"/>
            </a:endParaRPr>
          </a:p>
        </p:txBody>
      </p:sp>
      <p:grpSp>
        <p:nvGrpSpPr>
          <p:cNvPr id="2" name="组合 1">
            <a:extLst>
              <a:ext uri="{FF2B5EF4-FFF2-40B4-BE49-F238E27FC236}">
                <a16:creationId xmlns:a16="http://schemas.microsoft.com/office/drawing/2014/main" id="{3C8BECCD-0168-4AD8-8104-389E94C61FDB}"/>
              </a:ext>
            </a:extLst>
          </p:cNvPr>
          <p:cNvGrpSpPr/>
          <p:nvPr/>
        </p:nvGrpSpPr>
        <p:grpSpPr>
          <a:xfrm>
            <a:off x="1764000" y="3456000"/>
            <a:ext cx="9438184" cy="4829158"/>
            <a:chOff x="1854765" y="2935311"/>
            <a:chExt cx="9438184" cy="4829158"/>
          </a:xfrm>
        </p:grpSpPr>
        <p:sp>
          <p:nvSpPr>
            <p:cNvPr id="8" name="The Picture slide"/>
            <p:cNvSpPr txBox="1"/>
            <p:nvPr/>
          </p:nvSpPr>
          <p:spPr>
            <a:xfrm>
              <a:off x="1854766" y="2935311"/>
              <a:ext cx="4345741"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latin typeface="微软雅黑" panose="020B0503020204020204" pitchFamily="34" charset="-122"/>
                  <a:ea typeface="微软雅黑" panose="020B0503020204020204" pitchFamily="34" charset="-122"/>
                </a:rPr>
                <a:t>虚幻</a:t>
              </a:r>
              <a:r>
                <a:rPr lang="en-US" altLang="zh-CN" sz="5000" cap="all" dirty="0">
                  <a:latin typeface="微软雅黑" panose="020B0503020204020204" pitchFamily="34" charset="-122"/>
                  <a:ea typeface="微软雅黑" panose="020B0503020204020204" pitchFamily="34" charset="-122"/>
                </a:rPr>
                <a:t>4</a:t>
              </a:r>
              <a:r>
                <a:rPr lang="zh-CN" altLang="en-US" sz="5000" cap="all" dirty="0">
                  <a:latin typeface="微软雅黑" panose="020B0503020204020204" pitchFamily="34" charset="-122"/>
                  <a:ea typeface="微软雅黑" panose="020B0503020204020204" pitchFamily="34" charset="-122"/>
                </a:rPr>
                <a:t>的渲染器</a:t>
              </a: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54766" y="4584111"/>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模块组织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数据结构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高层管线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三大线程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040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保留模式</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3" name="Rectangle"/>
            <p:cNvSpPr/>
            <p:nvPr/>
          </p:nvSpPr>
          <p:spPr>
            <a:xfrm>
              <a:off x="1854765" y="4087311"/>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14" name="Picture 7">
            <a:extLst>
              <a:ext uri="{FF2B5EF4-FFF2-40B4-BE49-F238E27FC236}">
                <a16:creationId xmlns:a16="http://schemas.microsoft.com/office/drawing/2014/main" id="{7BDD3ED8-2601-4D32-B037-4D60129366DB}"/>
              </a:ext>
            </a:extLst>
          </p:cNvPr>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渲染器（</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）的主要任务</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虚幻</a:t>
            </a:r>
            <a:r>
              <a:rPr lang="en-US" altLang="zh-CN" sz="3200" dirty="0">
                <a:latin typeface="微软雅黑 Light" panose="020B0502040204020203" pitchFamily="34" charset="-122"/>
                <a:ea typeface="微软雅黑 Light" panose="020B0502040204020203" pitchFamily="34" charset="-122"/>
              </a:rPr>
              <a:t>4</a:t>
            </a:r>
            <a:r>
              <a:rPr lang="zh-CN" altLang="en-US" sz="3200" dirty="0">
                <a:latin typeface="微软雅黑 Light" panose="020B0502040204020203" pitchFamily="34" charset="-122"/>
                <a:ea typeface="微软雅黑 Light" panose="020B0502040204020203" pitchFamily="34" charset="-122"/>
              </a:rPr>
              <a:t>的渲染器</a:t>
            </a:r>
            <a:endParaRPr lang="en-US" altLang="zh-CN" sz="3200" dirty="0">
              <a:latin typeface="微软雅黑 Light" panose="020B0502040204020203" pitchFamily="34" charset="-122"/>
              <a:ea typeface="微软雅黑 Light" panose="020B0502040204020203" pitchFamily="34" charset="-122"/>
            </a:endParaRPr>
          </a:p>
          <a:p>
            <a:pPr marL="514350" indent="-514350" defTabSz="825500" hangingPunct="0">
              <a:spcBef>
                <a:spcPts val="600"/>
              </a:spcBef>
              <a:spcAft>
                <a:spcPts val="600"/>
              </a:spcAft>
              <a:buFont typeface="+mj-lt"/>
              <a:buAutoNum type="arabicPeriod"/>
            </a:pPr>
            <a:r>
              <a:rPr lang="zh-CN" altLang="en-US" sz="3200" dirty="0">
                <a:latin typeface="微软雅黑 Light" panose="020B0502040204020203" pitchFamily="34" charset="-122"/>
                <a:ea typeface="微软雅黑 Light" panose="020B0502040204020203" pitchFamily="34" charset="-122"/>
              </a:rPr>
              <a:t>作业</a:t>
            </a:r>
            <a:endParaRPr lang="en-US" altLang="zh-CN" sz="3200" dirty="0">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概览</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909FC33-6F5F-4777-8815-D81C5143DA3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B077F4EC-4BF6-47CD-A1F0-D0B2D8436098}"/>
              </a:ext>
            </a:extLst>
          </p:cNvPr>
          <p:cNvGrpSpPr/>
          <p:nvPr/>
        </p:nvGrpSpPr>
        <p:grpSpPr>
          <a:xfrm>
            <a:off x="1774789" y="3456000"/>
            <a:ext cx="9439200" cy="7904359"/>
            <a:chOff x="1774789" y="2751932"/>
            <a:chExt cx="9439200" cy="7904359"/>
          </a:xfrm>
        </p:grpSpPr>
        <p:sp>
          <p:nvSpPr>
            <p:cNvPr id="13" name="The Picture slide"/>
            <p:cNvSpPr txBox="1"/>
            <p:nvPr/>
          </p:nvSpPr>
          <p:spPr>
            <a:xfrm>
              <a:off x="1774789" y="275193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代码结构</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1240" y="4400732"/>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独立的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模块</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依赖</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p>
            <a:p>
              <a:pPr marL="457200" indent="-457200">
                <a:lnSpc>
                  <a:spcPct val="150000"/>
                </a:lnSpc>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实现</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Engine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和</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RenderCore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的接口</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FSceneInterface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IRenderModule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774789" y="394042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 name="图片 2">
            <a:extLst>
              <a:ext uri="{FF2B5EF4-FFF2-40B4-BE49-F238E27FC236}">
                <a16:creationId xmlns:a16="http://schemas.microsoft.com/office/drawing/2014/main" id="{92FDE89B-019F-45F7-AF78-B30AE76E898E}"/>
              </a:ext>
            </a:extLst>
          </p:cNvPr>
          <p:cNvPicPr>
            <a:picLocks noChangeAspect="1"/>
          </p:cNvPicPr>
          <p:nvPr/>
        </p:nvPicPr>
        <p:blipFill>
          <a:blip r:embed="rId4"/>
          <a:stretch>
            <a:fillRect/>
          </a:stretch>
        </p:blipFill>
        <p:spPr>
          <a:xfrm>
            <a:off x="12192000" y="2168176"/>
            <a:ext cx="12192000" cy="8798702"/>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2">
            <a:extLst>
              <a:ext uri="{FF2B5EF4-FFF2-40B4-BE49-F238E27FC236}">
                <a16:creationId xmlns:a16="http://schemas.microsoft.com/office/drawing/2014/main" id="{1A7D6A67-79FA-40E8-B26D-36D4456B15E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9A0FA21C-62DD-46FB-8949-4BBB507525E4}"/>
              </a:ext>
            </a:extLst>
          </p:cNvPr>
          <p:cNvGrpSpPr/>
          <p:nvPr/>
        </p:nvGrpSpPr>
        <p:grpSpPr>
          <a:xfrm>
            <a:off x="1764000" y="3456000"/>
            <a:ext cx="9439200" cy="4622306"/>
            <a:chOff x="1892595" y="3049644"/>
            <a:chExt cx="9439200" cy="4622306"/>
          </a:xfrm>
        </p:grpSpPr>
        <p:sp>
          <p:nvSpPr>
            <p:cNvPr id="13" name="The Picture slide"/>
            <p:cNvSpPr txBox="1"/>
            <p:nvPr/>
          </p:nvSpPr>
          <p:spPr>
            <a:xfrm>
              <a:off x="1892595" y="3049644"/>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92595" y="4698444"/>
              <a:ext cx="7233057" cy="297350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FPrimitiveSceneproxy</a:t>
              </a:r>
              <a:endParaRPr lang="en-US" altLang="zh-CN" sz="3200" dirty="0">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Octree</a:t>
              </a:r>
            </a:p>
            <a:p>
              <a:pPr marL="457200" indent="-457200">
                <a:lnSpc>
                  <a:spcPct val="150000"/>
                </a:lnSpc>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rPr>
                <a:t>Game</a:t>
              </a:r>
              <a:r>
                <a:rPr lang="zh-CN" altLang="en-US" sz="3200" dirty="0">
                  <a:latin typeface="微软雅黑 Light" panose="020B0502040204020203" pitchFamily="34" charset="-122"/>
                  <a:ea typeface="微软雅黑 Light" panose="020B0502040204020203" pitchFamily="34" charset="-122"/>
                </a:rPr>
                <a:t>线程和</a:t>
              </a:r>
              <a:r>
                <a:rPr lang="en-US" altLang="zh-CN" sz="3200" dirty="0">
                  <a:latin typeface="微软雅黑 Light" panose="020B0502040204020203" pitchFamily="34" charset="-122"/>
                  <a:ea typeface="微软雅黑 Light" panose="020B0502040204020203" pitchFamily="34" charset="-122"/>
                </a:rPr>
                <a:t>Render</a:t>
              </a:r>
              <a:r>
                <a:rPr lang="zh-CN" altLang="en-US" sz="3200" dirty="0">
                  <a:latin typeface="微软雅黑 Light" panose="020B0502040204020203" pitchFamily="34" charset="-122"/>
                  <a:ea typeface="微软雅黑 Light" panose="020B0502040204020203" pitchFamily="34" charset="-122"/>
                </a:rPr>
                <a:t>线程</a:t>
              </a: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892595" y="4238138"/>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grpSp>
        <p:nvGrpSpPr>
          <p:cNvPr id="6" name="组合 5">
            <a:extLst>
              <a:ext uri="{FF2B5EF4-FFF2-40B4-BE49-F238E27FC236}">
                <a16:creationId xmlns:a16="http://schemas.microsoft.com/office/drawing/2014/main" id="{DE1DC70C-2B73-41BB-8CC4-75423300B74A}"/>
              </a:ext>
            </a:extLst>
          </p:cNvPr>
          <p:cNvGrpSpPr/>
          <p:nvPr/>
        </p:nvGrpSpPr>
        <p:grpSpPr>
          <a:xfrm>
            <a:off x="13829712" y="748973"/>
            <a:ext cx="8854371" cy="11231996"/>
            <a:chOff x="15060706" y="1432260"/>
            <a:chExt cx="8854371" cy="11231996"/>
          </a:xfrm>
        </p:grpSpPr>
        <p:sp>
          <p:nvSpPr>
            <p:cNvPr id="7" name="矩形 6">
              <a:extLst>
                <a:ext uri="{FF2B5EF4-FFF2-40B4-BE49-F238E27FC236}">
                  <a16:creationId xmlns:a16="http://schemas.microsoft.com/office/drawing/2014/main" id="{0F569630-AA43-440A-B922-469B5A676A4A}"/>
                </a:ext>
              </a:extLst>
            </p:cNvPr>
            <p:cNvSpPr/>
            <p:nvPr/>
          </p:nvSpPr>
          <p:spPr>
            <a:xfrm>
              <a:off x="15211418" y="2668426"/>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9" name="矩形 8">
              <a:extLst>
                <a:ext uri="{FF2B5EF4-FFF2-40B4-BE49-F238E27FC236}">
                  <a16:creationId xmlns:a16="http://schemas.microsoft.com/office/drawing/2014/main" id="{9576EC8E-1EE9-4DC7-9D6F-91E3EBC641CB}"/>
                </a:ext>
              </a:extLst>
            </p:cNvPr>
            <p:cNvSpPr/>
            <p:nvPr/>
          </p:nvSpPr>
          <p:spPr>
            <a:xfrm>
              <a:off x="15656895" y="33556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0" name="矩形 9">
              <a:extLst>
                <a:ext uri="{FF2B5EF4-FFF2-40B4-BE49-F238E27FC236}">
                  <a16:creationId xmlns:a16="http://schemas.microsoft.com/office/drawing/2014/main" id="{1920A7D4-8DB7-44F8-9792-B4C1BB53FF38}"/>
                </a:ext>
              </a:extLst>
            </p:cNvPr>
            <p:cNvSpPr/>
            <p:nvPr/>
          </p:nvSpPr>
          <p:spPr>
            <a:xfrm>
              <a:off x="18271141" y="33556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1" name="矩形 10">
              <a:extLst>
                <a:ext uri="{FF2B5EF4-FFF2-40B4-BE49-F238E27FC236}">
                  <a16:creationId xmlns:a16="http://schemas.microsoft.com/office/drawing/2014/main" id="{71719A34-DC37-4E4F-8E9E-22032902D94D}"/>
                </a:ext>
              </a:extLst>
            </p:cNvPr>
            <p:cNvSpPr/>
            <p:nvPr/>
          </p:nvSpPr>
          <p:spPr>
            <a:xfrm>
              <a:off x="20885387" y="3355648"/>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Actor</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2" name="矩形 11">
              <a:extLst>
                <a:ext uri="{FF2B5EF4-FFF2-40B4-BE49-F238E27FC236}">
                  <a16:creationId xmlns:a16="http://schemas.microsoft.com/office/drawing/2014/main" id="{B3094079-5B44-4BBD-854D-AC3F033D953D}"/>
                </a:ext>
              </a:extLst>
            </p:cNvPr>
            <p:cNvSpPr/>
            <p:nvPr/>
          </p:nvSpPr>
          <p:spPr>
            <a:xfrm>
              <a:off x="15656895" y="1432262"/>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6" name="矩形 15">
              <a:extLst>
                <a:ext uri="{FF2B5EF4-FFF2-40B4-BE49-F238E27FC236}">
                  <a16:creationId xmlns:a16="http://schemas.microsoft.com/office/drawing/2014/main" id="{E98E2084-609D-4FC4-9DF0-917205AEF998}"/>
                </a:ext>
              </a:extLst>
            </p:cNvPr>
            <p:cNvSpPr/>
            <p:nvPr/>
          </p:nvSpPr>
          <p:spPr>
            <a:xfrm>
              <a:off x="18271141" y="143226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17" name="矩形 16">
              <a:extLst>
                <a:ext uri="{FF2B5EF4-FFF2-40B4-BE49-F238E27FC236}">
                  <a16:creationId xmlns:a16="http://schemas.microsoft.com/office/drawing/2014/main" id="{90F2D675-F9FC-4E24-AB1E-68555F10D856}"/>
                </a:ext>
              </a:extLst>
            </p:cNvPr>
            <p:cNvSpPr/>
            <p:nvPr/>
          </p:nvSpPr>
          <p:spPr>
            <a:xfrm>
              <a:off x="20885387" y="143226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Mesh</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cxnSp>
          <p:nvCxnSpPr>
            <p:cNvPr id="18" name="直接箭头连接符 17">
              <a:extLst>
                <a:ext uri="{FF2B5EF4-FFF2-40B4-BE49-F238E27FC236}">
                  <a16:creationId xmlns:a16="http://schemas.microsoft.com/office/drawing/2014/main" id="{7B406858-8745-47B7-9659-9819B60D64E6}"/>
                </a:ext>
              </a:extLst>
            </p:cNvPr>
            <p:cNvCxnSpPr>
              <a:stCxn id="12" idx="2"/>
              <a:endCxn id="9" idx="0"/>
            </p:cNvCxnSpPr>
            <p:nvPr/>
          </p:nvCxnSpPr>
          <p:spPr>
            <a:xfrm>
              <a:off x="16840927" y="2027297"/>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4415406E-A699-4743-A841-B257F3E8517C}"/>
                </a:ext>
              </a:extLst>
            </p:cNvPr>
            <p:cNvCxnSpPr/>
            <p:nvPr/>
          </p:nvCxnSpPr>
          <p:spPr>
            <a:xfrm>
              <a:off x="19431727" y="2004249"/>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0" name="直接箭头连接符 19">
              <a:extLst>
                <a:ext uri="{FF2B5EF4-FFF2-40B4-BE49-F238E27FC236}">
                  <a16:creationId xmlns:a16="http://schemas.microsoft.com/office/drawing/2014/main" id="{3403C2D7-CC1D-4CF0-A6B6-17F25A805A32}"/>
                </a:ext>
              </a:extLst>
            </p:cNvPr>
            <p:cNvCxnSpPr/>
            <p:nvPr/>
          </p:nvCxnSpPr>
          <p:spPr>
            <a:xfrm>
              <a:off x="22010804" y="2027295"/>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630C87E6-5C6B-4C7C-AA07-887E6B8E8F85}"/>
                </a:ext>
              </a:extLst>
            </p:cNvPr>
            <p:cNvCxnSpPr/>
            <p:nvPr/>
          </p:nvCxnSpPr>
          <p:spPr>
            <a:xfrm>
              <a:off x="15060706" y="5486408"/>
              <a:ext cx="8854371" cy="0"/>
            </a:xfrm>
            <a:prstGeom prst="line">
              <a:avLst/>
            </a:prstGeom>
            <a:noFill/>
            <a:ln w="53975" cap="flat">
              <a:solidFill>
                <a:schemeClr val="accent5">
                  <a:lumMod val="60000"/>
                  <a:lumOff val="40000"/>
                </a:schemeClr>
              </a:solidFill>
              <a:prstDash val="dashDot"/>
              <a:miter lim="400000"/>
            </a:ln>
          </p:spPr>
          <p:style>
            <a:lnRef idx="0">
              <a:scrgbClr r="0" g="0" b="0"/>
            </a:lnRef>
            <a:fillRef idx="0">
              <a:scrgbClr r="0" g="0" b="0"/>
            </a:fillRef>
            <a:effectRef idx="0">
              <a:scrgbClr r="0" g="0" b="0"/>
            </a:effectRef>
            <a:fontRef idx="none"/>
          </p:style>
        </p:cxnSp>
        <p:cxnSp>
          <p:nvCxnSpPr>
            <p:cNvPr id="22" name="直接箭头连接符 21">
              <a:extLst>
                <a:ext uri="{FF2B5EF4-FFF2-40B4-BE49-F238E27FC236}">
                  <a16:creationId xmlns:a16="http://schemas.microsoft.com/office/drawing/2014/main" id="{854EDC35-1F20-4229-A83D-55822B20ED8E}"/>
                </a:ext>
              </a:extLst>
            </p:cNvPr>
            <p:cNvCxnSpPr/>
            <p:nvPr/>
          </p:nvCxnSpPr>
          <p:spPr>
            <a:xfrm>
              <a:off x="16840927" y="4355748"/>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3" name="直接箭头连接符 22">
              <a:extLst>
                <a:ext uri="{FF2B5EF4-FFF2-40B4-BE49-F238E27FC236}">
                  <a16:creationId xmlns:a16="http://schemas.microsoft.com/office/drawing/2014/main" id="{D2C13133-A00B-40FD-8903-3F6E8D9DB74C}"/>
                </a:ext>
              </a:extLst>
            </p:cNvPr>
            <p:cNvCxnSpPr/>
            <p:nvPr/>
          </p:nvCxnSpPr>
          <p:spPr>
            <a:xfrm>
              <a:off x="19431727" y="4332700"/>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cxnSp>
          <p:nvCxnSpPr>
            <p:cNvPr id="24" name="直接箭头连接符 23">
              <a:extLst>
                <a:ext uri="{FF2B5EF4-FFF2-40B4-BE49-F238E27FC236}">
                  <a16:creationId xmlns:a16="http://schemas.microsoft.com/office/drawing/2014/main" id="{CA5941B7-06A9-4A30-82B4-FDA5C3710F49}"/>
                </a:ext>
              </a:extLst>
            </p:cNvPr>
            <p:cNvCxnSpPr/>
            <p:nvPr/>
          </p:nvCxnSpPr>
          <p:spPr>
            <a:xfrm>
              <a:off x="22010804" y="4355746"/>
              <a:ext cx="0" cy="1328353"/>
            </a:xfrm>
            <a:prstGeom prst="straightConnector1">
              <a:avLst/>
            </a:prstGeom>
            <a:noFill/>
            <a:ln w="25400" cap="flat">
              <a:solidFill>
                <a:srgbClr val="000000"/>
              </a:solidFill>
              <a:prstDash val="dashDot"/>
              <a:miter lim="400000"/>
              <a:tailEnd type="triangle"/>
            </a:ln>
          </p:spPr>
          <p:style>
            <a:lnRef idx="0">
              <a:scrgbClr r="0" g="0" b="0"/>
            </a:lnRef>
            <a:fillRef idx="0">
              <a:scrgbClr r="0" g="0" b="0"/>
            </a:fillRef>
            <a:effectRef idx="0">
              <a:scrgbClr r="0" g="0" b="0"/>
            </a:effectRef>
            <a:fontRef idx="none"/>
          </p:style>
        </p:cxnSp>
        <p:sp>
          <p:nvSpPr>
            <p:cNvPr id="25" name="矩形 24">
              <a:extLst>
                <a:ext uri="{FF2B5EF4-FFF2-40B4-BE49-F238E27FC236}">
                  <a16:creationId xmlns:a16="http://schemas.microsoft.com/office/drawing/2014/main" id="{955CC9DF-3B08-4DBB-8309-52EB9A44418A}"/>
                </a:ext>
              </a:extLst>
            </p:cNvPr>
            <p:cNvSpPr/>
            <p:nvPr/>
          </p:nvSpPr>
          <p:spPr>
            <a:xfrm>
              <a:off x="15211418" y="6084720"/>
              <a:ext cx="8487508" cy="1969477"/>
            </a:xfrm>
            <a:prstGeom prst="rect">
              <a:avLst/>
            </a:prstGeom>
            <a:solidFill>
              <a:schemeClr val="bg2">
                <a:lumMod val="75000"/>
                <a:alpha val="42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
          <p:nvSpPr>
            <p:cNvPr id="26" name="矩形 25">
              <a:extLst>
                <a:ext uri="{FF2B5EF4-FFF2-40B4-BE49-F238E27FC236}">
                  <a16:creationId xmlns:a16="http://schemas.microsoft.com/office/drawing/2014/main" id="{B2BBC840-641C-4263-AFEB-5E1A1E4C9627}"/>
                </a:ext>
              </a:extLst>
            </p:cNvPr>
            <p:cNvSpPr/>
            <p:nvPr/>
          </p:nvSpPr>
          <p:spPr>
            <a:xfrm>
              <a:off x="15656895" y="6725051"/>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7" name="矩形 26">
              <a:extLst>
                <a:ext uri="{FF2B5EF4-FFF2-40B4-BE49-F238E27FC236}">
                  <a16:creationId xmlns:a16="http://schemas.microsoft.com/office/drawing/2014/main" id="{F26C72BF-6972-423E-AA42-B8503BF771D7}"/>
                </a:ext>
              </a:extLst>
            </p:cNvPr>
            <p:cNvSpPr/>
            <p:nvPr/>
          </p:nvSpPr>
          <p:spPr>
            <a:xfrm>
              <a:off x="18271141" y="6725050"/>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8" name="矩形 27">
              <a:extLst>
                <a:ext uri="{FF2B5EF4-FFF2-40B4-BE49-F238E27FC236}">
                  <a16:creationId xmlns:a16="http://schemas.microsoft.com/office/drawing/2014/main" id="{E250785C-D31B-4D66-A803-B4FE659ECD53}"/>
                </a:ext>
              </a:extLst>
            </p:cNvPr>
            <p:cNvSpPr/>
            <p:nvPr/>
          </p:nvSpPr>
          <p:spPr>
            <a:xfrm>
              <a:off x="20885387" y="6725049"/>
              <a:ext cx="2368063" cy="59503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chemeClr val="tx2"/>
                  </a:solidFill>
                  <a:effectLst/>
                  <a:uFillTx/>
                  <a:latin typeface="Helvetica"/>
                  <a:ea typeface="Helvetica"/>
                  <a:cs typeface="Helvetica"/>
                  <a:sym typeface="Helvetica"/>
                </a:rPr>
                <a:t>Proxy</a:t>
              </a:r>
              <a:endParaRPr kumimoji="0" lang="zh-CN" altLang="en-US" sz="3200" b="0" i="0" u="none" strike="noStrike" cap="none" spc="0" normalizeH="0" baseline="0" dirty="0">
                <a:ln>
                  <a:noFill/>
                </a:ln>
                <a:solidFill>
                  <a:schemeClr val="tx2"/>
                </a:solidFill>
                <a:effectLst/>
                <a:uFillTx/>
                <a:latin typeface="Helvetica"/>
                <a:ea typeface="Helvetica"/>
                <a:cs typeface="Helvetica"/>
                <a:sym typeface="Helvetica"/>
              </a:endParaRPr>
            </a:p>
          </p:txBody>
        </p:sp>
        <p:sp>
          <p:nvSpPr>
            <p:cNvPr id="29" name="矩形 28">
              <a:extLst>
                <a:ext uri="{FF2B5EF4-FFF2-40B4-BE49-F238E27FC236}">
                  <a16:creationId xmlns:a16="http://schemas.microsoft.com/office/drawing/2014/main" id="{00A87C83-B14B-4D38-8463-CD55BC1D70BC}"/>
                </a:ext>
              </a:extLst>
            </p:cNvPr>
            <p:cNvSpPr/>
            <p:nvPr/>
          </p:nvSpPr>
          <p:spPr>
            <a:xfrm>
              <a:off x="15211418" y="8936011"/>
              <a:ext cx="8487508" cy="595035"/>
            </a:xfrm>
            <a:prstGeom prst="rect">
              <a:avLst/>
            </a:prstGeom>
            <a:solidFill>
              <a:schemeClr val="bg2">
                <a:lumMod val="50000"/>
                <a:alpha val="54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Render</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sp>
          <p:nvSpPr>
            <p:cNvPr id="30" name="矩形 29">
              <a:extLst>
                <a:ext uri="{FF2B5EF4-FFF2-40B4-BE49-F238E27FC236}">
                  <a16:creationId xmlns:a16="http://schemas.microsoft.com/office/drawing/2014/main" id="{B2B7BA3A-D6E9-4118-AC38-9B7758877431}"/>
                </a:ext>
              </a:extLst>
            </p:cNvPr>
            <p:cNvSpPr/>
            <p:nvPr/>
          </p:nvSpPr>
          <p:spPr>
            <a:xfrm>
              <a:off x="15271720" y="10484445"/>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Helvetica"/>
                  <a:ea typeface="Helvetica"/>
                  <a:cs typeface="Helvetica"/>
                  <a:sym typeface="Helvetica"/>
                </a:rPr>
                <a:t>RHI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1" name="直接箭头连接符 30">
              <a:extLst>
                <a:ext uri="{FF2B5EF4-FFF2-40B4-BE49-F238E27FC236}">
                  <a16:creationId xmlns:a16="http://schemas.microsoft.com/office/drawing/2014/main" id="{55A0C243-5C2C-46B4-9C92-A70856084289}"/>
                </a:ext>
              </a:extLst>
            </p:cNvPr>
            <p:cNvCxnSpPr/>
            <p:nvPr/>
          </p:nvCxnSpPr>
          <p:spPr>
            <a:xfrm>
              <a:off x="16897091" y="7413068"/>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2" name="直接箭头连接符 31">
              <a:extLst>
                <a:ext uri="{FF2B5EF4-FFF2-40B4-BE49-F238E27FC236}">
                  <a16:creationId xmlns:a16="http://schemas.microsoft.com/office/drawing/2014/main" id="{314C4B9C-4896-4D56-92E0-71F9D285F65D}"/>
                </a:ext>
              </a:extLst>
            </p:cNvPr>
            <p:cNvCxnSpPr/>
            <p:nvPr/>
          </p:nvCxnSpPr>
          <p:spPr>
            <a:xfrm>
              <a:off x="19487891" y="7390020"/>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3" name="直接箭头连接符 32">
              <a:extLst>
                <a:ext uri="{FF2B5EF4-FFF2-40B4-BE49-F238E27FC236}">
                  <a16:creationId xmlns:a16="http://schemas.microsoft.com/office/drawing/2014/main" id="{1C8A256D-B9E5-435E-876F-4E27EB2FB3A2}"/>
                </a:ext>
              </a:extLst>
            </p:cNvPr>
            <p:cNvCxnSpPr/>
            <p:nvPr/>
          </p:nvCxnSpPr>
          <p:spPr>
            <a:xfrm>
              <a:off x="22066968" y="7413066"/>
              <a:ext cx="0" cy="132835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4" name="直接箭头连接符 33">
              <a:extLst>
                <a:ext uri="{FF2B5EF4-FFF2-40B4-BE49-F238E27FC236}">
                  <a16:creationId xmlns:a16="http://schemas.microsoft.com/office/drawing/2014/main" id="{424B484D-81AB-4775-8847-66F4A618CA74}"/>
                </a:ext>
              </a:extLst>
            </p:cNvPr>
            <p:cNvCxnSpPr/>
            <p:nvPr/>
          </p:nvCxnSpPr>
          <p:spPr>
            <a:xfrm>
              <a:off x="19515474" y="9531046"/>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DCA892EA-CECE-4ED4-9E5A-AB0B57FBB249}"/>
                </a:ext>
              </a:extLst>
            </p:cNvPr>
            <p:cNvSpPr txBox="1"/>
            <p:nvPr/>
          </p:nvSpPr>
          <p:spPr>
            <a:xfrm>
              <a:off x="15367837" y="4105753"/>
              <a:ext cx="116596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World</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文本框 35">
              <a:extLst>
                <a:ext uri="{FF2B5EF4-FFF2-40B4-BE49-F238E27FC236}">
                  <a16:creationId xmlns:a16="http://schemas.microsoft.com/office/drawing/2014/main" id="{A99FEAFF-B237-47A9-B555-1D7DBC1C95F6}"/>
                </a:ext>
              </a:extLst>
            </p:cNvPr>
            <p:cNvSpPr txBox="1"/>
            <p:nvPr/>
          </p:nvSpPr>
          <p:spPr>
            <a:xfrm>
              <a:off x="15355553" y="7446840"/>
              <a:ext cx="126477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mn-lt"/>
                  <a:ea typeface="+mn-ea"/>
                  <a:cs typeface="+mn-cs"/>
                  <a:sym typeface="Helvetica Light"/>
                </a:rPr>
                <a:t>Scene</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矩形 36">
              <a:extLst>
                <a:ext uri="{FF2B5EF4-FFF2-40B4-BE49-F238E27FC236}">
                  <a16:creationId xmlns:a16="http://schemas.microsoft.com/office/drawing/2014/main" id="{16400D45-5BBE-4389-8858-D7023F0C1143}"/>
                </a:ext>
              </a:extLst>
            </p:cNvPr>
            <p:cNvSpPr/>
            <p:nvPr/>
          </p:nvSpPr>
          <p:spPr>
            <a:xfrm>
              <a:off x="15271720" y="12069221"/>
              <a:ext cx="8487508" cy="595035"/>
            </a:xfrm>
            <a:prstGeom prst="rect">
              <a:avLst/>
            </a:prstGeom>
            <a:solidFill>
              <a:schemeClr val="bg2">
                <a:lumMod val="50000"/>
                <a:alpha val="63000"/>
              </a:scheme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rgbClr val="FFFFFF"/>
                  </a:solidFill>
                  <a:latin typeface="Helvetica"/>
                  <a:ea typeface="Helvetica"/>
                  <a:cs typeface="Helvetica"/>
                  <a:sym typeface="Helvetica"/>
                </a:rPr>
                <a:t>各种</a:t>
              </a:r>
              <a:r>
                <a:rPr lang="en-US" altLang="zh-CN" sz="3200" dirty="0">
                  <a:solidFill>
                    <a:srgbClr val="FFFFFF"/>
                  </a:solidFill>
                  <a:latin typeface="Helvetica"/>
                  <a:ea typeface="Helvetica"/>
                  <a:cs typeface="Helvetica"/>
                  <a:sym typeface="Helvetica"/>
                </a:rPr>
                <a:t>API</a:t>
              </a: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cxnSp>
          <p:nvCxnSpPr>
            <p:cNvPr id="38" name="直接箭头连接符 37">
              <a:extLst>
                <a:ext uri="{FF2B5EF4-FFF2-40B4-BE49-F238E27FC236}">
                  <a16:creationId xmlns:a16="http://schemas.microsoft.com/office/drawing/2014/main" id="{02879E09-0791-41C8-AA7D-4C833D5703E8}"/>
                </a:ext>
              </a:extLst>
            </p:cNvPr>
            <p:cNvCxnSpPr/>
            <p:nvPr/>
          </p:nvCxnSpPr>
          <p:spPr>
            <a:xfrm>
              <a:off x="19515474" y="11115822"/>
              <a:ext cx="0" cy="8790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378019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576568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ULevel</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AActor</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USceneComponent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ULightComponent</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渲染线程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FSceneView</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FViewInfo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FSceneRenderer</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游戏线程</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31409328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Uworld</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UPrimitiveComponent</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rPr>
              <a:t>FPrimitiveSceneProxy</a:t>
            </a:r>
            <a:endParaRPr lang="en-US" alt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rPr>
              <a:t>…</a:t>
            </a: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193360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Render</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Fscene</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FPrimitiveSceneInfo</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p:txBody>
      </p:sp>
      <p:sp>
        <p:nvSpPr>
          <p:cNvPr id="11" name="The Picture slide"/>
          <p:cNvSpPr txBox="1"/>
          <p:nvPr/>
        </p:nvSpPr>
        <p:spPr>
          <a:xfrm>
            <a:off x="1752109" y="3658325"/>
            <a:ext cx="1851469"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Engine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19528343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rPr>
              <a:t>场景表示</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计算可见性和相关性的基本单位</a:t>
            </a:r>
            <a:endParaRPr lang="en-US" altLang="zh-CN" sz="3200" dirty="0">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b="1"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是进入场景对渲染器可见的起点</a:t>
            </a: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568373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FPrimitiveSceneProxy</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UPrimitiveComponent</a:t>
            </a:r>
            <a:r>
              <a:rPr lang="zh-CN" altLang="en-US" sz="3200" dirty="0">
                <a:effectLst/>
                <a:latin typeface="微软雅黑 Light" panose="020B0502040204020203" pitchFamily="34" charset="-122"/>
                <a:ea typeface="微软雅黑 Light" panose="020B0502040204020203" pitchFamily="34" charset="-122"/>
              </a:rPr>
              <a:t>在渲染线程的版本</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FPrimitiveSceneInfo</a:t>
            </a:r>
            <a:r>
              <a:rPr lang="zh-CN" altLang="en-US" sz="3200" dirty="0">
                <a:effectLst/>
                <a:latin typeface="微软雅黑 Light" panose="020B0502040204020203" pitchFamily="34" charset="-122"/>
                <a:ea typeface="微软雅黑 Light" panose="020B0502040204020203" pitchFamily="34" charset="-122"/>
              </a:rPr>
              <a:t>记录其渲染状态</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585679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UPrimitiveComponent</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2" name="文本框 1">
            <a:extLst>
              <a:ext uri="{FF2B5EF4-FFF2-40B4-BE49-F238E27FC236}">
                <a16:creationId xmlns:a16="http://schemas.microsoft.com/office/drawing/2014/main" id="{56EBAB06-2719-4683-8D8F-C934997B47A8}"/>
              </a:ext>
            </a:extLst>
          </p:cNvPr>
          <p:cNvSpPr txBox="1"/>
          <p:nvPr/>
        </p:nvSpPr>
        <p:spPr>
          <a:xfrm>
            <a:off x="1752108" y="2059727"/>
            <a:ext cx="13197269" cy="8720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rPr>
              <a:t>More about component and scene proxy</a:t>
            </a:r>
            <a:endParaRPr kumimoji="0" lang="zh-CN" altLang="en-US" sz="5000" b="1" i="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Light"/>
            </a:endParaRPr>
          </a:p>
        </p:txBody>
      </p:sp>
      <p:pic>
        <p:nvPicPr>
          <p:cNvPr id="14" name="Picture 7">
            <a:extLst>
              <a:ext uri="{FF2B5EF4-FFF2-40B4-BE49-F238E27FC236}">
                <a16:creationId xmlns:a16="http://schemas.microsoft.com/office/drawing/2014/main" id="{8B6C9284-1DD1-4DFE-A64E-7AD8C8CAC983}"/>
              </a:ext>
            </a:extLst>
          </p:cNvPr>
          <p:cNvPicPr>
            <a:picLocks noChangeAspect="1"/>
          </p:cNvPicPr>
          <p:nvPr/>
        </p:nvPicPr>
        <p:blipFill>
          <a:blip r:embed="rId3"/>
          <a:srcRect l="1060" r="1060"/>
          <a:stretch/>
        </p:blipFill>
        <p:spPr>
          <a:xfrm>
            <a:off x="21757271" y="11032375"/>
            <a:ext cx="2626729" cy="2683625"/>
          </a:xfrm>
          <a:prstGeom prst="rect">
            <a:avLst/>
          </a:prstGeom>
        </p:spPr>
      </p:pic>
      <p:pic>
        <p:nvPicPr>
          <p:cNvPr id="4" name="图片 3">
            <a:extLst>
              <a:ext uri="{FF2B5EF4-FFF2-40B4-BE49-F238E27FC236}">
                <a16:creationId xmlns:a16="http://schemas.microsoft.com/office/drawing/2014/main" id="{408E869D-8782-4905-AF96-856161892228}"/>
              </a:ext>
            </a:extLst>
          </p:cNvPr>
          <p:cNvPicPr>
            <a:picLocks noChangeAspect="1"/>
          </p:cNvPicPr>
          <p:nvPr/>
        </p:nvPicPr>
        <p:blipFill>
          <a:blip r:embed="rId4"/>
          <a:stretch>
            <a:fillRect/>
          </a:stretch>
        </p:blipFill>
        <p:spPr>
          <a:xfrm>
            <a:off x="2225658" y="6101861"/>
            <a:ext cx="8468512" cy="959906"/>
          </a:xfrm>
          <a:prstGeom prst="rect">
            <a:avLst/>
          </a:prstGeom>
        </p:spPr>
      </p:pic>
    </p:spTree>
    <p:extLst>
      <p:ext uri="{BB962C8B-B14F-4D97-AF65-F5344CB8AC3E}">
        <p14:creationId xmlns:p14="http://schemas.microsoft.com/office/powerpoint/2010/main" val="91598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9FEE2B6-DB50-48AD-B864-9B4957F61085}"/>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6ABBCBFF-7135-4E18-BE67-98B07EE76EAA}"/>
              </a:ext>
            </a:extLst>
          </p:cNvPr>
          <p:cNvGrpSpPr/>
          <p:nvPr/>
        </p:nvGrpSpPr>
        <p:grpSpPr>
          <a:xfrm>
            <a:off x="1764000" y="3456000"/>
            <a:ext cx="9439200" cy="8717402"/>
            <a:chOff x="2175992" y="2518015"/>
            <a:chExt cx="9439200" cy="8717402"/>
          </a:xfrm>
        </p:grpSpPr>
        <p:sp>
          <p:nvSpPr>
            <p:cNvPr id="13" name="The Picture slide"/>
            <p:cNvSpPr txBox="1"/>
            <p:nvPr/>
          </p:nvSpPr>
          <p:spPr>
            <a:xfrm>
              <a:off x="2175992" y="251801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02443" y="4166815"/>
              <a:ext cx="7008270" cy="70686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通过多个</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合成场景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顺序</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b="0" dirty="0" err="1">
                  <a:effectLst/>
                  <a:latin typeface="微软雅黑 Light" panose="020B0502040204020203" pitchFamily="34" charset="-122"/>
                  <a:ea typeface="微软雅黑 Light" panose="020B0502040204020203" pitchFamily="34" charset="-122"/>
                </a:rPr>
                <a:t>FPrimitiveViewRelevance</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动态静态相关性</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Aft>
                  <a:spcPts val="400"/>
                </a:spcAft>
                <a:buFont typeface="+mj-lt"/>
                <a:buAutoNum type="arabicPeriod"/>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绘制策略</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使用特定</a:t>
              </a:r>
              <a:r>
                <a:rPr lang="en-US" altLang="zh-CN" sz="3200" dirty="0">
                  <a:effectLst/>
                  <a:latin typeface="微软雅黑 Light" panose="020B0502040204020203" pitchFamily="34" charset="-122"/>
                  <a:ea typeface="微软雅黑 Light" panose="020B0502040204020203" pitchFamily="34" charset="-122"/>
                </a:rPr>
                <a:t>shader</a:t>
              </a:r>
              <a:r>
                <a:rPr lang="zh-CN" altLang="en-US" sz="3200" dirty="0">
                  <a:effectLst/>
                  <a:latin typeface="微软雅黑 Light" panose="020B0502040204020203" pitchFamily="34" charset="-122"/>
                  <a:ea typeface="微软雅黑 Light" panose="020B0502040204020203" pitchFamily="34" charset="-122"/>
                </a:rPr>
                <a:t>渲染</a:t>
              </a:r>
              <a:r>
                <a:rPr lang="en-US" altLang="zh-CN" sz="3200" dirty="0">
                  <a:effectLst/>
                  <a:latin typeface="微软雅黑 Light" panose="020B0502040204020203" pitchFamily="34" charset="-122"/>
                  <a:ea typeface="微软雅黑 Light" panose="020B0502040204020203" pitchFamily="34" charset="-122"/>
                </a:rPr>
                <a:t>mesh</a:t>
              </a:r>
              <a:r>
                <a:rPr lang="zh-CN" altLang="en-US" sz="3200" dirty="0">
                  <a:effectLst/>
                  <a:latin typeface="微软雅黑 Light" panose="020B0502040204020203" pitchFamily="34" charset="-122"/>
                  <a:ea typeface="微软雅黑 Light" panose="020B0502040204020203" pitchFamily="34" charset="-122"/>
                </a:rPr>
                <a:t>的逻辑</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Buffer</a:t>
              </a:r>
            </a:p>
            <a:p>
              <a:pPr marL="1371600" lvl="1" indent="-457200">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Shader</a:t>
              </a:r>
            </a:p>
            <a:p>
              <a:pPr marL="1371600" lvl="1" indent="-457200">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ShaderInput</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75992" y="370650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9400697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高级管线</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673681"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Relevance</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708912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为单位</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非互斥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动态静态相关</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动态，</a:t>
            </a:r>
            <a:r>
              <a:rPr lang="zh-CN" altLang="en-US" sz="3200" dirty="0">
                <a:effectLst/>
                <a:latin typeface="微软雅黑 Light" panose="020B0502040204020203" pitchFamily="34" charset="-122"/>
                <a:ea typeface="微软雅黑 Light" panose="020B0502040204020203" pitchFamily="34" charset="-122"/>
              </a:rPr>
              <a:t>没有状态排序，不缓存任何内容，添加移除成本低，遍历成本高</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a:t>
            </a:r>
            <a:r>
              <a:rPr lang="zh-CN" altLang="en-US" sz="3200" dirty="0">
                <a:effectLst/>
                <a:latin typeface="微软雅黑 Light" panose="020B0502040204020203" pitchFamily="34" charset="-122"/>
                <a:ea typeface="微软雅黑 Light" panose="020B0502040204020203" pitchFamily="34" charset="-122"/>
              </a:rPr>
              <a:t>在物体第一次进入场景的时候（即</a:t>
            </a:r>
            <a:r>
              <a:rPr lang="en-US" altLang="zh-CN" sz="3200" dirty="0">
                <a:effectLst/>
                <a:latin typeface="微软雅黑 Light" panose="020B0502040204020203" pitchFamily="34" charset="-122"/>
                <a:ea typeface="微软雅黑 Light" panose="020B0502040204020203" pitchFamily="34" charset="-122"/>
              </a:rPr>
              <a:t>register</a:t>
            </a:r>
            <a:r>
              <a:rPr lang="zh-CN" altLang="en-US" sz="3200" dirty="0">
                <a:effectLst/>
                <a:latin typeface="微软雅黑 Light" panose="020B0502040204020203" pitchFamily="34" charset="-122"/>
                <a:ea typeface="微软雅黑 Light" panose="020B0502040204020203" pitchFamily="34" charset="-122"/>
              </a:rPr>
              <a:t>）就做好了大量一次性工作，将结果缓存下来反复使用，所以渲染时的遍历速度快</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互斥</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122802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Pass</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pic>
        <p:nvPicPr>
          <p:cNvPr id="3" name="图片 2">
            <a:extLst>
              <a:ext uri="{FF2B5EF4-FFF2-40B4-BE49-F238E27FC236}">
                <a16:creationId xmlns:a16="http://schemas.microsoft.com/office/drawing/2014/main" id="{CAB467B8-443D-47AE-AA20-E6E5D3D72541}"/>
              </a:ext>
            </a:extLst>
          </p:cNvPr>
          <p:cNvPicPr>
            <a:picLocks noChangeAspect="1"/>
          </p:cNvPicPr>
          <p:nvPr/>
        </p:nvPicPr>
        <p:blipFill>
          <a:blip r:embed="rId4"/>
          <a:stretch>
            <a:fillRect/>
          </a:stretch>
        </p:blipFill>
        <p:spPr>
          <a:xfrm>
            <a:off x="1752108" y="4766538"/>
            <a:ext cx="10940746" cy="7837905"/>
          </a:xfrm>
          <a:prstGeom prst="rect">
            <a:avLst/>
          </a:prstGeom>
        </p:spPr>
      </p:pic>
    </p:spTree>
    <p:extLst>
      <p:ext uri="{BB962C8B-B14F-4D97-AF65-F5344CB8AC3E}">
        <p14:creationId xmlns:p14="http://schemas.microsoft.com/office/powerpoint/2010/main" val="41090696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058F72-ABB7-4B9D-8E8E-56D656EEFBB6}"/>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F048BD6-6D1F-49A3-9DDF-C36CFEE1C89F}"/>
              </a:ext>
            </a:extLst>
          </p:cNvPr>
          <p:cNvGrpSpPr/>
          <p:nvPr/>
        </p:nvGrpSpPr>
        <p:grpSpPr>
          <a:xfrm>
            <a:off x="1764000" y="3456000"/>
            <a:ext cx="9439200" cy="9432982"/>
            <a:chOff x="2113833" y="2560546"/>
            <a:chExt cx="9439200" cy="9432982"/>
          </a:xfrm>
        </p:grpSpPr>
        <p:sp>
          <p:nvSpPr>
            <p:cNvPr id="13" name="The Picture slide"/>
            <p:cNvSpPr txBox="1"/>
            <p:nvPr/>
          </p:nvSpPr>
          <p:spPr>
            <a:xfrm>
              <a:off x="2113833"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渲染线程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40284" y="4209346"/>
              <a:ext cx="7008270" cy="778418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渲染器在渲染线程中运行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专有数据结构避免数据竞争</a:t>
              </a: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有关函数在游戏线程发起，在渲染线程执行</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ENQUEUE_RENDER_COMMAND</a:t>
              </a: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FRenderCommandFence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FRenderResource</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113833"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9" name="图片 8">
            <a:extLst>
              <a:ext uri="{FF2B5EF4-FFF2-40B4-BE49-F238E27FC236}">
                <a16:creationId xmlns:a16="http://schemas.microsoft.com/office/drawing/2014/main" id="{66E49B88-06BB-47B5-965B-616A99ABD187}"/>
              </a:ext>
            </a:extLst>
          </p:cNvPr>
          <p:cNvPicPr>
            <a:picLocks noChangeAspect="1"/>
          </p:cNvPicPr>
          <p:nvPr/>
        </p:nvPicPr>
        <p:blipFill>
          <a:blip r:embed="rId3"/>
          <a:stretch>
            <a:fillRect/>
          </a:stretch>
        </p:blipFill>
        <p:spPr>
          <a:xfrm>
            <a:off x="12701953" y="1557389"/>
            <a:ext cx="11201808" cy="4064587"/>
          </a:xfrm>
          <a:prstGeom prst="rect">
            <a:avLst/>
          </a:prstGeom>
        </p:spPr>
      </p:pic>
      <p:pic>
        <p:nvPicPr>
          <p:cNvPr id="3" name="图片 2">
            <a:extLst>
              <a:ext uri="{FF2B5EF4-FFF2-40B4-BE49-F238E27FC236}">
                <a16:creationId xmlns:a16="http://schemas.microsoft.com/office/drawing/2014/main" id="{6FC0B08A-C7B6-43B5-8AE8-9F99F1E943E5}"/>
              </a:ext>
            </a:extLst>
          </p:cNvPr>
          <p:cNvPicPr>
            <a:picLocks noChangeAspect="1"/>
          </p:cNvPicPr>
          <p:nvPr/>
        </p:nvPicPr>
        <p:blipFill>
          <a:blip r:embed="rId4"/>
          <a:stretch>
            <a:fillRect/>
          </a:stretch>
        </p:blipFill>
        <p:spPr>
          <a:xfrm>
            <a:off x="12701953" y="6235528"/>
            <a:ext cx="11201808" cy="3035852"/>
          </a:xfrm>
          <a:prstGeom prst="rect">
            <a:avLst/>
          </a:prstGeom>
        </p:spPr>
      </p:pic>
      <p:pic>
        <p:nvPicPr>
          <p:cNvPr id="5" name="图片 4">
            <a:extLst>
              <a:ext uri="{FF2B5EF4-FFF2-40B4-BE49-F238E27FC236}">
                <a16:creationId xmlns:a16="http://schemas.microsoft.com/office/drawing/2014/main" id="{D0705630-534E-486C-90B3-539BBE8CF0EF}"/>
              </a:ext>
            </a:extLst>
          </p:cNvPr>
          <p:cNvPicPr>
            <a:picLocks noChangeAspect="1"/>
          </p:cNvPicPr>
          <p:nvPr/>
        </p:nvPicPr>
        <p:blipFill>
          <a:blip r:embed="rId5"/>
          <a:stretch>
            <a:fillRect/>
          </a:stretch>
        </p:blipFill>
        <p:spPr>
          <a:xfrm>
            <a:off x="12701953" y="9884932"/>
            <a:ext cx="11201808" cy="2288370"/>
          </a:xfrm>
          <a:prstGeom prst="rect">
            <a:avLst/>
          </a:prstGeom>
        </p:spPr>
      </p:pic>
    </p:spTree>
    <p:extLst>
      <p:ext uri="{BB962C8B-B14F-4D97-AF65-F5344CB8AC3E}">
        <p14:creationId xmlns:p14="http://schemas.microsoft.com/office/powerpoint/2010/main" val="2658084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A22DF86C-1224-4E01-8714-AA0ADCD58147}"/>
              </a:ext>
            </a:extLst>
          </p:cNvPr>
          <p:cNvSpPr/>
          <p:nvPr/>
        </p:nvSpPr>
        <p:spPr>
          <a:xfrm>
            <a:off x="12129796" y="-17585"/>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F24E197-5E68-4C80-A822-72AB579B4796}"/>
              </a:ext>
            </a:extLst>
          </p:cNvPr>
          <p:cNvGrpSpPr/>
          <p:nvPr/>
        </p:nvGrpSpPr>
        <p:grpSpPr>
          <a:xfrm>
            <a:off x="1764000" y="3456000"/>
            <a:ext cx="9439200" cy="7904359"/>
            <a:chOff x="2061079" y="2520770"/>
            <a:chExt cx="9439200" cy="7904359"/>
          </a:xfrm>
        </p:grpSpPr>
        <p:sp>
          <p:nvSpPr>
            <p:cNvPr id="13" name="The Picture slide"/>
            <p:cNvSpPr txBox="1"/>
            <p:nvPr/>
          </p:nvSpPr>
          <p:spPr>
            <a:xfrm>
              <a:off x="2061079" y="2520770"/>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087530" y="4169570"/>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“前端”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RHI——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“后端”</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RHICommandlist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IRHICommandContext</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微软雅黑 Light" panose="020B0502040204020203" pitchFamily="34" charset="-122"/>
                  <a:ea typeface="微软雅黑 Light" panose="020B0502040204020203" pitchFamily="34" charset="-122"/>
                </a:rPr>
                <a:t>FDyanmicRHI</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2061079" y="3709264"/>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9" name="图片 8">
            <a:extLst>
              <a:ext uri="{FF2B5EF4-FFF2-40B4-BE49-F238E27FC236}">
                <a16:creationId xmlns:a16="http://schemas.microsoft.com/office/drawing/2014/main" id="{7CDB7265-DB8B-4870-8544-12639AFFC184}"/>
              </a:ext>
            </a:extLst>
          </p:cNvPr>
          <p:cNvPicPr>
            <a:picLocks noChangeAspect="1"/>
          </p:cNvPicPr>
          <p:nvPr/>
        </p:nvPicPr>
        <p:blipFill>
          <a:blip r:embed="rId3"/>
          <a:stretch>
            <a:fillRect/>
          </a:stretch>
        </p:blipFill>
        <p:spPr>
          <a:xfrm>
            <a:off x="12311964" y="7863985"/>
            <a:ext cx="11889868" cy="3583599"/>
          </a:xfrm>
          <a:prstGeom prst="rect">
            <a:avLst/>
          </a:prstGeom>
        </p:spPr>
      </p:pic>
      <p:pic>
        <p:nvPicPr>
          <p:cNvPr id="5" name="图片 4">
            <a:extLst>
              <a:ext uri="{FF2B5EF4-FFF2-40B4-BE49-F238E27FC236}">
                <a16:creationId xmlns:a16="http://schemas.microsoft.com/office/drawing/2014/main" id="{9E12CCF6-63AB-4097-B231-2263AB2E8F9F}"/>
              </a:ext>
            </a:extLst>
          </p:cNvPr>
          <p:cNvPicPr>
            <a:picLocks noChangeAspect="1"/>
          </p:cNvPicPr>
          <p:nvPr/>
        </p:nvPicPr>
        <p:blipFill>
          <a:blip r:embed="rId4"/>
          <a:stretch>
            <a:fillRect/>
          </a:stretch>
        </p:blipFill>
        <p:spPr>
          <a:xfrm>
            <a:off x="14727448" y="1420219"/>
            <a:ext cx="7058900" cy="5858249"/>
          </a:xfrm>
          <a:prstGeom prst="rect">
            <a:avLst/>
          </a:prstGeom>
        </p:spPr>
      </p:pic>
    </p:spTree>
    <p:extLst>
      <p:ext uri="{BB962C8B-B14F-4D97-AF65-F5344CB8AC3E}">
        <p14:creationId xmlns:p14="http://schemas.microsoft.com/office/powerpoint/2010/main" val="147596142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F7E69B2E-2BE3-422F-BBCF-33CEDD78EAA7}"/>
              </a:ext>
            </a:extLst>
          </p:cNvPr>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0EBD410-2F0D-4C46-9741-5F6DC8279ED1}"/>
              </a:ext>
            </a:extLst>
          </p:cNvPr>
          <p:cNvGrpSpPr/>
          <p:nvPr/>
        </p:nvGrpSpPr>
        <p:grpSpPr>
          <a:xfrm>
            <a:off x="1764000" y="3456000"/>
            <a:ext cx="9439200" cy="3877552"/>
            <a:chOff x="1955571" y="1858465"/>
            <a:chExt cx="9439200" cy="3877552"/>
          </a:xfrm>
        </p:grpSpPr>
        <p:sp>
          <p:nvSpPr>
            <p:cNvPr id="13" name="The Picture slide"/>
            <p:cNvSpPr txBox="1"/>
            <p:nvPr/>
          </p:nvSpPr>
          <p:spPr>
            <a:xfrm>
              <a:off x="1955571" y="1858465"/>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82022" y="3507265"/>
              <a:ext cx="7008270" cy="222875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每一个派生子类封装一个图形</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API</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的调用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5" name="Rectangle"/>
            <p:cNvSpPr/>
            <p:nvPr/>
          </p:nvSpPr>
          <p:spPr>
            <a:xfrm>
              <a:off x="1955571" y="3046959"/>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6" name="图片 5">
            <a:extLst>
              <a:ext uri="{FF2B5EF4-FFF2-40B4-BE49-F238E27FC236}">
                <a16:creationId xmlns:a16="http://schemas.microsoft.com/office/drawing/2014/main" id="{51EE5906-9CEB-47E8-96E7-7D9F3EB2C73E}"/>
              </a:ext>
            </a:extLst>
          </p:cNvPr>
          <p:cNvPicPr>
            <a:picLocks noChangeAspect="1"/>
          </p:cNvPicPr>
          <p:nvPr/>
        </p:nvPicPr>
        <p:blipFill>
          <a:blip r:embed="rId3"/>
          <a:stretch>
            <a:fillRect/>
          </a:stretch>
        </p:blipFill>
        <p:spPr>
          <a:xfrm>
            <a:off x="12192000" y="1179036"/>
            <a:ext cx="12199172" cy="3990576"/>
          </a:xfrm>
          <a:prstGeom prst="rect">
            <a:avLst/>
          </a:prstGeom>
        </p:spPr>
      </p:pic>
      <p:pic>
        <p:nvPicPr>
          <p:cNvPr id="9" name="图片 8">
            <a:extLst>
              <a:ext uri="{FF2B5EF4-FFF2-40B4-BE49-F238E27FC236}">
                <a16:creationId xmlns:a16="http://schemas.microsoft.com/office/drawing/2014/main" id="{567A6380-29D3-4CB9-88FD-7269986CC350}"/>
              </a:ext>
            </a:extLst>
          </p:cNvPr>
          <p:cNvPicPr>
            <a:picLocks noChangeAspect="1"/>
          </p:cNvPicPr>
          <p:nvPr/>
        </p:nvPicPr>
        <p:blipFill>
          <a:blip r:embed="rId4"/>
          <a:stretch>
            <a:fillRect/>
          </a:stretch>
        </p:blipFill>
        <p:spPr>
          <a:xfrm>
            <a:off x="12192000" y="5915791"/>
            <a:ext cx="12176437" cy="7027013"/>
          </a:xfrm>
          <a:prstGeom prst="rect">
            <a:avLst/>
          </a:prstGeom>
        </p:spPr>
      </p:pic>
    </p:spTree>
    <p:extLst>
      <p:ext uri="{BB962C8B-B14F-4D97-AF65-F5344CB8AC3E}">
        <p14:creationId xmlns:p14="http://schemas.microsoft.com/office/powerpoint/2010/main" val="11269890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cs typeface="宋体" panose="02010600030101010101" pitchFamily="2" charset="-122"/>
              </a:rPr>
              <a:t>渲染器</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5"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4D02A8F9-5324-4374-9DF1-E4F0DDBC2B29}"/>
              </a:ext>
            </a:extLst>
          </p:cNvPr>
          <p:cNvSpPr/>
          <p:nvPr/>
        </p:nvSpPr>
        <p:spPr>
          <a:xfrm>
            <a:off x="11679402" y="0"/>
            <a:ext cx="1270459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微软雅黑 Light" panose="020B0502040204020203" pitchFamily="34" charset="-122"/>
                <a:cs typeface="宋体" panose="02010600030101010101" pitchFamily="2" charset="-122"/>
              </a:rPr>
              <a:t>description</a:t>
            </a:r>
          </a:p>
          <a:p>
            <a:endParaRPr lang="zh-CN" sz="2800" dirty="0">
              <a:latin typeface="微软雅黑 Light" panose="020B0502040204020203" pitchFamily="34" charset="-122"/>
            </a:endParaRPr>
          </a:p>
          <a:p>
            <a:pPr marL="457200" indent="-457200">
              <a:spcAft>
                <a:spcPts val="400"/>
              </a:spcAft>
              <a:buFont typeface="+mj-lt"/>
              <a:buAutoNum type="arabicPeriod"/>
            </a:pPr>
            <a:r>
              <a:rPr lang="en-US" sz="2800" dirty="0">
                <a:latin typeface="微软雅黑 Light" panose="020B0502040204020203" pitchFamily="34" charset="-122"/>
                <a:cs typeface="宋体" panose="02010600030101010101" pitchFamily="2" charset="-122"/>
              </a:rPr>
              <a:t>list</a:t>
            </a:r>
          </a:p>
          <a:p>
            <a:endParaRPr lang="zh-CN" sz="2800" dirty="0">
              <a:latin typeface="微软雅黑 Light" panose="020B0502040204020203" pitchFamily="34" charset="-122"/>
            </a:endParaRPr>
          </a:p>
        </p:txBody>
      </p:sp>
      <p:grpSp>
        <p:nvGrpSpPr>
          <p:cNvPr id="2" name="组合 1">
            <a:extLst>
              <a:ext uri="{FF2B5EF4-FFF2-40B4-BE49-F238E27FC236}">
                <a16:creationId xmlns:a16="http://schemas.microsoft.com/office/drawing/2014/main" id="{2245AE66-490D-46A1-9646-9815AF43C25D}"/>
              </a:ext>
            </a:extLst>
          </p:cNvPr>
          <p:cNvGrpSpPr/>
          <p:nvPr/>
        </p:nvGrpSpPr>
        <p:grpSpPr>
          <a:xfrm>
            <a:off x="1764000" y="3456000"/>
            <a:ext cx="9439200" cy="1315859"/>
            <a:chOff x="2008325" y="2908762"/>
            <a:chExt cx="9439200" cy="1315859"/>
          </a:xfrm>
        </p:grpSpPr>
        <p:sp>
          <p:nvSpPr>
            <p:cNvPr id="13" name="The Picture slide"/>
            <p:cNvSpPr txBox="1"/>
            <p:nvPr/>
          </p:nvSpPr>
          <p:spPr>
            <a:xfrm>
              <a:off x="2008325" y="2908762"/>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5" name="Rectangle"/>
            <p:cNvSpPr/>
            <p:nvPr/>
          </p:nvSpPr>
          <p:spPr>
            <a:xfrm>
              <a:off x="2008325" y="4097256"/>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3" name="图片 2">
            <a:extLst>
              <a:ext uri="{FF2B5EF4-FFF2-40B4-BE49-F238E27FC236}">
                <a16:creationId xmlns:a16="http://schemas.microsoft.com/office/drawing/2014/main" id="{3209EB17-5258-40DC-8032-2E3EA82C1AE6}"/>
              </a:ext>
            </a:extLst>
          </p:cNvPr>
          <p:cNvPicPr>
            <a:picLocks noChangeAspect="1"/>
          </p:cNvPicPr>
          <p:nvPr/>
        </p:nvPicPr>
        <p:blipFill>
          <a:blip r:embed="rId3"/>
          <a:stretch>
            <a:fillRect/>
          </a:stretch>
        </p:blipFill>
        <p:spPr>
          <a:xfrm>
            <a:off x="0" y="5726774"/>
            <a:ext cx="11679402" cy="2290760"/>
          </a:xfrm>
          <a:prstGeom prst="rect">
            <a:avLst/>
          </a:prstGeom>
        </p:spPr>
      </p:pic>
      <p:pic>
        <p:nvPicPr>
          <p:cNvPr id="5" name="图片 4">
            <a:extLst>
              <a:ext uri="{FF2B5EF4-FFF2-40B4-BE49-F238E27FC236}">
                <a16:creationId xmlns:a16="http://schemas.microsoft.com/office/drawing/2014/main" id="{66956980-DE60-4055-B9EE-58BDAED93B2C}"/>
              </a:ext>
            </a:extLst>
          </p:cNvPr>
          <p:cNvPicPr>
            <a:picLocks noChangeAspect="1"/>
          </p:cNvPicPr>
          <p:nvPr/>
        </p:nvPicPr>
        <p:blipFill>
          <a:blip r:embed="rId4"/>
          <a:stretch>
            <a:fillRect/>
          </a:stretch>
        </p:blipFill>
        <p:spPr>
          <a:xfrm>
            <a:off x="13504653" y="955882"/>
            <a:ext cx="9115347" cy="6744304"/>
          </a:xfrm>
          <a:prstGeom prst="rect">
            <a:avLst/>
          </a:prstGeom>
        </p:spPr>
      </p:pic>
      <p:pic>
        <p:nvPicPr>
          <p:cNvPr id="7" name="图片 6">
            <a:extLst>
              <a:ext uri="{FF2B5EF4-FFF2-40B4-BE49-F238E27FC236}">
                <a16:creationId xmlns:a16="http://schemas.microsoft.com/office/drawing/2014/main" id="{BEA28EE0-F6C3-42EF-A6A9-51760FF1B423}"/>
              </a:ext>
            </a:extLst>
          </p:cNvPr>
          <p:cNvPicPr>
            <a:picLocks noChangeAspect="1"/>
          </p:cNvPicPr>
          <p:nvPr/>
        </p:nvPicPr>
        <p:blipFill>
          <a:blip r:embed="rId5"/>
          <a:stretch>
            <a:fillRect/>
          </a:stretch>
        </p:blipFill>
        <p:spPr>
          <a:xfrm>
            <a:off x="12013010" y="8656068"/>
            <a:ext cx="12104998" cy="1877437"/>
          </a:xfrm>
          <a:prstGeom prst="rect">
            <a:avLst/>
          </a:prstGeom>
        </p:spPr>
      </p:pic>
      <p:pic>
        <p:nvPicPr>
          <p:cNvPr id="11" name="图片 10">
            <a:extLst>
              <a:ext uri="{FF2B5EF4-FFF2-40B4-BE49-F238E27FC236}">
                <a16:creationId xmlns:a16="http://schemas.microsoft.com/office/drawing/2014/main" id="{EAD43248-01D2-4FE7-B410-6FA5BB1B5202}"/>
              </a:ext>
            </a:extLst>
          </p:cNvPr>
          <p:cNvPicPr>
            <a:picLocks noChangeAspect="1"/>
          </p:cNvPicPr>
          <p:nvPr/>
        </p:nvPicPr>
        <p:blipFill>
          <a:blip r:embed="rId6"/>
          <a:stretch>
            <a:fillRect/>
          </a:stretch>
        </p:blipFill>
        <p:spPr>
          <a:xfrm>
            <a:off x="12056661" y="11489387"/>
            <a:ext cx="12011330" cy="1159164"/>
          </a:xfrm>
          <a:prstGeom prst="rect">
            <a:avLst/>
          </a:prstGeom>
        </p:spPr>
      </p:pic>
    </p:spTree>
    <p:extLst>
      <p:ext uri="{BB962C8B-B14F-4D97-AF65-F5344CB8AC3E}">
        <p14:creationId xmlns:p14="http://schemas.microsoft.com/office/powerpoint/2010/main" val="9704964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0ECFF9AC-2F52-4C73-9C35-22368579FB7A}"/>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D75AB816-AEAC-448C-BEA2-5DBF1B5434DD}"/>
              </a:ext>
            </a:extLst>
          </p:cNvPr>
          <p:cNvGrpSpPr/>
          <p:nvPr/>
        </p:nvGrpSpPr>
        <p:grpSpPr>
          <a:xfrm>
            <a:off x="1779725" y="3456000"/>
            <a:ext cx="7061171" cy="3280016"/>
            <a:chOff x="1779725" y="2525376"/>
            <a:chExt cx="7061171" cy="3280016"/>
          </a:xfrm>
        </p:grpSpPr>
        <p:sp>
          <p:nvSpPr>
            <p:cNvPr id="13" name="The Picture slide"/>
            <p:cNvSpPr txBox="1"/>
            <p:nvPr/>
          </p:nvSpPr>
          <p:spPr>
            <a:xfrm>
              <a:off x="1779725" y="252537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806176" y="4174176"/>
              <a:ext cx="7008270" cy="163121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FRHICommandList</a:t>
              </a:r>
              <a:endParaRPr lang="zh-CN" sz="3200" dirty="0">
                <a:latin typeface="微软雅黑 Light" panose="020B0502040204020203" pitchFamily="34" charset="-122"/>
                <a:ea typeface="微软雅黑 Light" panose="020B0502040204020203" pitchFamily="34" charset="-122"/>
              </a:endParaRPr>
            </a:p>
            <a:p>
              <a:pPr marL="457200" indent="-457200">
                <a:spcAft>
                  <a:spcPts val="400"/>
                </a:spcAft>
                <a:buFont typeface="+mj-lt"/>
                <a:buAutoNum type="arabicPeriod"/>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779725" y="371387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F2A2811B-EFA2-4A4B-9129-CC41BB4B1097}"/>
              </a:ext>
            </a:extLst>
          </p:cNvPr>
          <p:cNvPicPr>
            <a:picLocks noChangeAspect="1"/>
          </p:cNvPicPr>
          <p:nvPr/>
        </p:nvPicPr>
        <p:blipFill>
          <a:blip r:embed="rId3"/>
          <a:stretch>
            <a:fillRect/>
          </a:stretch>
        </p:blipFill>
        <p:spPr>
          <a:xfrm>
            <a:off x="1" y="6558197"/>
            <a:ext cx="12207842" cy="3376997"/>
          </a:xfrm>
          <a:prstGeom prst="rect">
            <a:avLst/>
          </a:prstGeom>
        </p:spPr>
      </p:pic>
      <p:pic>
        <p:nvPicPr>
          <p:cNvPr id="11" name="图片 10">
            <a:extLst>
              <a:ext uri="{FF2B5EF4-FFF2-40B4-BE49-F238E27FC236}">
                <a16:creationId xmlns:a16="http://schemas.microsoft.com/office/drawing/2014/main" id="{02DEE7EE-E952-4834-BC3A-F27ED0B6956F}"/>
              </a:ext>
            </a:extLst>
          </p:cNvPr>
          <p:cNvPicPr>
            <a:picLocks noChangeAspect="1"/>
          </p:cNvPicPr>
          <p:nvPr/>
        </p:nvPicPr>
        <p:blipFill>
          <a:blip r:embed="rId4"/>
          <a:stretch>
            <a:fillRect/>
          </a:stretch>
        </p:blipFill>
        <p:spPr>
          <a:xfrm>
            <a:off x="14636520" y="290068"/>
            <a:ext cx="7302960" cy="6336625"/>
          </a:xfrm>
          <a:prstGeom prst="rect">
            <a:avLst/>
          </a:prstGeom>
        </p:spPr>
      </p:pic>
      <p:pic>
        <p:nvPicPr>
          <p:cNvPr id="17" name="图片 16">
            <a:extLst>
              <a:ext uri="{FF2B5EF4-FFF2-40B4-BE49-F238E27FC236}">
                <a16:creationId xmlns:a16="http://schemas.microsoft.com/office/drawing/2014/main" id="{EDB9116E-6EBD-4C11-8132-9B26F31BB053}"/>
              </a:ext>
            </a:extLst>
          </p:cNvPr>
          <p:cNvPicPr>
            <a:picLocks noChangeAspect="1"/>
          </p:cNvPicPr>
          <p:nvPr/>
        </p:nvPicPr>
        <p:blipFill>
          <a:blip r:embed="rId5"/>
          <a:stretch>
            <a:fillRect/>
          </a:stretch>
        </p:blipFill>
        <p:spPr>
          <a:xfrm>
            <a:off x="14652362" y="7089307"/>
            <a:ext cx="7287118" cy="6336625"/>
          </a:xfrm>
          <a:prstGeom prst="rect">
            <a:avLst/>
          </a:prstGeom>
        </p:spPr>
      </p:pic>
    </p:spTree>
    <p:extLst>
      <p:ext uri="{BB962C8B-B14F-4D97-AF65-F5344CB8AC3E}">
        <p14:creationId xmlns:p14="http://schemas.microsoft.com/office/powerpoint/2010/main" val="85904517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7DFD450-A07F-48B1-97C4-F87FD1C1F780}"/>
              </a:ext>
            </a:extLst>
          </p:cNvPr>
          <p:cNvSpPr/>
          <p:nvPr/>
        </p:nvSpPr>
        <p:spPr>
          <a:xfrm>
            <a:off x="11924036" y="0"/>
            <a:ext cx="1245996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707A956A-610D-4244-82E5-DB716A31420B}"/>
              </a:ext>
            </a:extLst>
          </p:cNvPr>
          <p:cNvGrpSpPr/>
          <p:nvPr/>
        </p:nvGrpSpPr>
        <p:grpSpPr>
          <a:xfrm>
            <a:off x="1764000" y="3456000"/>
            <a:ext cx="9439200" cy="3986235"/>
            <a:chOff x="1916466" y="2691991"/>
            <a:chExt cx="9439200" cy="3986235"/>
          </a:xfrm>
        </p:grpSpPr>
        <p:sp>
          <p:nvSpPr>
            <p:cNvPr id="13" name="The Picture slide"/>
            <p:cNvSpPr txBox="1"/>
            <p:nvPr/>
          </p:nvSpPr>
          <p:spPr>
            <a:xfrm>
              <a:off x="1916466" y="2691991"/>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r>
                <a:rPr lang="en-US" altLang="zh-CN" sz="5000" cap="all" dirty="0">
                  <a:latin typeface="微软雅黑" panose="020B0503020204020204" pitchFamily="34" charset="-122"/>
                  <a:ea typeface="微软雅黑" panose="020B0503020204020204" pitchFamily="34" charset="-122"/>
                  <a:cs typeface="宋体" panose="02010600030101010101" pitchFamily="2" charset="-122"/>
                </a:rPr>
                <a:t>RHI</a:t>
              </a: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线程</a:t>
              </a:r>
              <a:endParaRPr lang="zh-CN" alt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916466" y="4340791"/>
              <a:ext cx="7008270" cy="23374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IRHICommandContext</a:t>
              </a:r>
              <a:endParaRPr lang="en-US" sz="3200" dirty="0">
                <a:latin typeface="微软雅黑 Light" panose="020B0502040204020203" pitchFamily="34"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sz="3200" dirty="0" err="1">
                  <a:latin typeface="微软雅黑 Light" panose="020B0502040204020203" pitchFamily="34" charset="-122"/>
                  <a:cs typeface="宋体" panose="02010600030101010101" pitchFamily="2" charset="-122"/>
                </a:rPr>
                <a:t>FDynamicRHI</a:t>
              </a:r>
              <a:endParaRPr lang="en-US" sz="3200" dirty="0">
                <a:latin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ndParaRPr>
            </a:p>
          </p:txBody>
        </p:sp>
        <p:sp>
          <p:nvSpPr>
            <p:cNvPr id="15" name="Rectangle"/>
            <p:cNvSpPr/>
            <p:nvPr/>
          </p:nvSpPr>
          <p:spPr>
            <a:xfrm>
              <a:off x="1916466" y="3880485"/>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grpSp>
      <p:pic>
        <p:nvPicPr>
          <p:cNvPr id="3" name="图片 2">
            <a:extLst>
              <a:ext uri="{FF2B5EF4-FFF2-40B4-BE49-F238E27FC236}">
                <a16:creationId xmlns:a16="http://schemas.microsoft.com/office/drawing/2014/main" id="{07C2A279-3857-462C-94CD-F923E3F2CF48}"/>
              </a:ext>
            </a:extLst>
          </p:cNvPr>
          <p:cNvPicPr>
            <a:picLocks noChangeAspect="1"/>
          </p:cNvPicPr>
          <p:nvPr/>
        </p:nvPicPr>
        <p:blipFill>
          <a:blip r:embed="rId3"/>
          <a:stretch>
            <a:fillRect/>
          </a:stretch>
        </p:blipFill>
        <p:spPr>
          <a:xfrm>
            <a:off x="11937262" y="3026925"/>
            <a:ext cx="12446738" cy="7662150"/>
          </a:xfrm>
          <a:prstGeom prst="rect">
            <a:avLst/>
          </a:prstGeom>
        </p:spPr>
      </p:pic>
    </p:spTree>
    <p:extLst>
      <p:ext uri="{BB962C8B-B14F-4D97-AF65-F5344CB8AC3E}">
        <p14:creationId xmlns:p14="http://schemas.microsoft.com/office/powerpoint/2010/main" val="35884458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79E517C6-41F1-4766-A420-EAF02E7992F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3" name="组合 2">
            <a:extLst>
              <a:ext uri="{FF2B5EF4-FFF2-40B4-BE49-F238E27FC236}">
                <a16:creationId xmlns:a16="http://schemas.microsoft.com/office/drawing/2014/main" id="{86EBF856-DF71-49CA-8FC8-BCD57F08450A}"/>
              </a:ext>
            </a:extLst>
          </p:cNvPr>
          <p:cNvGrpSpPr/>
          <p:nvPr/>
        </p:nvGrpSpPr>
        <p:grpSpPr>
          <a:xfrm>
            <a:off x="1764000" y="3456000"/>
            <a:ext cx="9439200" cy="6067958"/>
            <a:chOff x="16955248" y="2560546"/>
            <a:chExt cx="9439200" cy="606795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209346"/>
              <a:ext cx="7008270" cy="441915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静态网格很少改变</a:t>
              </a:r>
              <a:r>
                <a:rPr lang="zh-CN" altLang="en-US" sz="3200" dirty="0">
                  <a:latin typeface="微软雅黑 Light" panose="020B0502040204020203" pitchFamily="34" charset="-122"/>
                  <a:ea typeface="微软雅黑 Light" panose="020B0502040204020203" pitchFamily="34" charset="-122"/>
                </a:rPr>
                <a:t>，可以</a:t>
              </a:r>
              <a:r>
                <a:rPr lang="zh-CN" altLang="en-US" sz="3200" dirty="0">
                  <a:effectLst/>
                  <a:latin typeface="微软雅黑 Light" panose="020B0502040204020203" pitchFamily="34" charset="-122"/>
                  <a:ea typeface="微软雅黑 Light" panose="020B0502040204020203" pitchFamily="34" charset="-122"/>
                </a:rPr>
                <a:t>跨帧重用</a:t>
              </a: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更激进的缓存能力和动态合批</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预先准备好，而不是在每帧中构建</a:t>
              </a:r>
            </a:p>
            <a:p>
              <a:pPr>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gn="l">
                <a:lnSpc>
                  <a:spcPct val="150000"/>
                </a:lnSpc>
              </a:pPr>
              <a:endParaRPr lang="zh-CN" altLang="en-US" sz="3200" dirty="0">
                <a:effectLst/>
                <a:latin typeface="微软雅黑 Light" panose="020B0502040204020203" pitchFamily="34" charset="-122"/>
                <a:ea typeface="微软雅黑 Light" panose="020B0502040204020203" pitchFamily="34"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
        <p:nvSpPr>
          <p:cNvPr id="2" name="文本框 1">
            <a:extLst>
              <a:ext uri="{FF2B5EF4-FFF2-40B4-BE49-F238E27FC236}">
                <a16:creationId xmlns:a16="http://schemas.microsoft.com/office/drawing/2014/main" id="{86853D6B-BEDD-499F-AA73-70E7B5A868C0}"/>
              </a:ext>
            </a:extLst>
          </p:cNvPr>
          <p:cNvSpPr txBox="1"/>
          <p:nvPr/>
        </p:nvSpPr>
        <p:spPr>
          <a:xfrm>
            <a:off x="0" y="12424756"/>
            <a:ext cx="12192000" cy="8720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4"/>
              </a:rPr>
              <a:t>https://docs.unrealengine.com/4.27/en-US/ProgrammingAndScripting/Rendering/MeshDrawingPipeline/</a:t>
            </a:r>
            <a:endParaRPr kumimoji="0" lang="en-US" altLang="zh-CN" sz="24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2050" name="Picture 2">
            <a:extLst>
              <a:ext uri="{FF2B5EF4-FFF2-40B4-BE49-F238E27FC236}">
                <a16:creationId xmlns:a16="http://schemas.microsoft.com/office/drawing/2014/main" id="{3D9C3480-AF07-479F-BACD-E969F424B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3395133"/>
            <a:ext cx="12192000" cy="692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864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C9BDEFF-984A-44B7-B2F3-EC74D95D4E71}"/>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07444E09-9B61-42C7-8A5B-08DF8F519BE9}"/>
              </a:ext>
            </a:extLst>
          </p:cNvPr>
          <p:cNvGrpSpPr/>
          <p:nvPr/>
        </p:nvGrpSpPr>
        <p:grpSpPr>
          <a:xfrm>
            <a:off x="1764000" y="3456000"/>
            <a:ext cx="9465651" cy="8674698"/>
            <a:chOff x="16928797" y="2560546"/>
            <a:chExt cx="9465651" cy="8674698"/>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28797" y="4209346"/>
              <a:ext cx="8252836" cy="702589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dirty="0" err="1">
                  <a:effectLst/>
                  <a:latin typeface="微软雅黑 Light" panose="020B0502040204020203" pitchFamily="34" charset="-122"/>
                  <a:ea typeface="微软雅黑 Light" panose="020B0502040204020203" pitchFamily="34" charset="-122"/>
                </a:rPr>
                <a:t>CachedMeshBatch</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err="1">
                  <a:effectLst/>
                  <a:latin typeface="微软雅黑 Light" panose="020B0502040204020203" pitchFamily="34" charset="-122"/>
                  <a:ea typeface="微软雅黑 Light" panose="020B0502040204020203" pitchFamily="34" charset="-122"/>
                </a:rPr>
                <a:t>DynamicMeshBatch</a:t>
              </a:r>
              <a:endParaRPr lang="zh-CN" sz="3200" dirty="0">
                <a:latin typeface="微软雅黑 Light" panose="020B0502040204020203" pitchFamily="34" charset="-122"/>
                <a:ea typeface="微软雅黑 Light" panose="020B0502040204020203" pitchFamily="34" charset="-12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动态的、静态的</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GetViewRelevance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函数</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FMeshPassProcessor</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MeshBatch</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MeshDrawCommand</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endParaRP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a:t>
              </a:r>
            </a:p>
            <a:p>
              <a:pPr marL="1485900" lvl="1" indent="-5715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收集</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sym typeface="Wingdings" panose="05000000000000000000" pitchFamily="2" charset="2"/>
                </a:rPr>
                <a:t>ShaderBindings</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spcAft>
                  <a:spcPts val="400"/>
                </a:spcAft>
              </a:pP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3074" name="Picture 2">
            <a:extLst>
              <a:ext uri="{FF2B5EF4-FFF2-40B4-BE49-F238E27FC236}">
                <a16:creationId xmlns:a16="http://schemas.microsoft.com/office/drawing/2014/main" id="{BBA1A0DC-ACD8-4DA4-897B-751C7A565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5483449"/>
            <a:ext cx="12192000" cy="2749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80197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CC385C2-EF12-4A80-9BDB-C4E56347779B}"/>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EA0A9656-512B-45AF-9C4E-7DFFA3818176}"/>
              </a:ext>
            </a:extLst>
          </p:cNvPr>
          <p:cNvGrpSpPr/>
          <p:nvPr/>
        </p:nvGrpSpPr>
        <p:grpSpPr>
          <a:xfrm>
            <a:off x="1789200" y="3456000"/>
            <a:ext cx="9439200" cy="5483183"/>
            <a:chOff x="16980448" y="2311824"/>
            <a:chExt cx="9439200" cy="5483183"/>
          </a:xfrm>
        </p:grpSpPr>
        <p:sp>
          <p:nvSpPr>
            <p:cNvPr id="13" name="The Picture slide"/>
            <p:cNvSpPr txBox="1"/>
            <p:nvPr/>
          </p:nvSpPr>
          <p:spPr>
            <a:xfrm>
              <a:off x="16980448" y="2311824"/>
              <a:ext cx="7061171" cy="87120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lnSpc>
                  <a:spcPct val="150000"/>
                </a:lnSpc>
              </a:pPr>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3960624"/>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zh-CN" altLang="en-US" sz="3200" dirty="0">
                  <a:latin typeface="微软雅黑 Light" panose="020B0502040204020203" pitchFamily="34" charset="-122"/>
                  <a:ea typeface="微软雅黑 Light" panose="020B0502040204020203" pitchFamily="34" charset="-122"/>
                </a:rPr>
                <a:t>缓存</a:t>
              </a:r>
              <a:r>
                <a:rPr lang="en-US" altLang="zh-CN" sz="3200" dirty="0" err="1">
                  <a:effectLst/>
                  <a:latin typeface="微软雅黑 Light" panose="020B0502040204020203" pitchFamily="34" charset="-122"/>
                  <a:ea typeface="微软雅黑 Light" panose="020B0502040204020203" pitchFamily="34" charset="-122"/>
                </a:rPr>
                <a:t>MeshDrawCommands</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函数</a:t>
              </a:r>
              <a:r>
                <a:rPr lang="en-US" altLang="zh-CN" sz="3200" dirty="0" err="1">
                  <a:effectLst/>
                  <a:latin typeface="微软雅黑 Light" panose="020B0502040204020203" pitchFamily="34" charset="-122"/>
                  <a:ea typeface="微软雅黑 Light" panose="020B0502040204020203" pitchFamily="34" charset="-122"/>
                </a:rPr>
                <a:t>CacheMeshDrawCommands</a:t>
              </a:r>
              <a:r>
                <a:rPr lang="en-US" altLang="zh-CN" sz="3200" dirty="0">
                  <a:latin typeface="微软雅黑 Light" panose="020B0502040204020203" pitchFamily="34" charset="-122"/>
                  <a:ea typeface="微软雅黑 Light" panose="020B0502040204020203" pitchFamily="34" charset="-122"/>
                </a:rPr>
                <a:t>()</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每帧直接绘制缓存的</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p>
            <a:p>
              <a:pPr marL="457200" indent="-457200">
                <a:lnSpc>
                  <a:spcPct val="150000"/>
                </a:lnSpc>
                <a:spcAft>
                  <a:spcPts val="4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预计算</a:t>
              </a: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ShaderBindings</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80448" y="3499824"/>
              <a:ext cx="9439200" cy="127365"/>
            </a:xfrm>
            <a:prstGeom prst="rect">
              <a:avLst/>
            </a:prstGeom>
            <a:solidFill>
              <a:srgbClr val="FFD966"/>
            </a:solidFill>
            <a:ln w="12700">
              <a:miter lim="400000"/>
            </a:ln>
          </p:spPr>
          <p:txBody>
            <a:bodyPr lIns="50800" tIns="50800" rIns="50800" bIns="50800" anchor="ctr"/>
            <a:lstStyle/>
            <a:p>
              <a:pPr>
                <a:lnSpc>
                  <a:spcPct val="150000"/>
                </a:lnSpc>
                <a:defRPr sz="3200">
                  <a:solidFill>
                    <a:srgbClr val="FFFFFF"/>
                  </a:solidFill>
                  <a:latin typeface="Helvetica"/>
                  <a:ea typeface="Helvetica"/>
                  <a:cs typeface="Helvetica"/>
                  <a:sym typeface="Helvetica"/>
                </a:defRPr>
              </a:pPr>
              <a:endParaRPr sz="3200"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4098" name="Picture 2">
            <a:extLst>
              <a:ext uri="{FF2B5EF4-FFF2-40B4-BE49-F238E27FC236}">
                <a16:creationId xmlns:a16="http://schemas.microsoft.com/office/drawing/2014/main" id="{13F3BA49-28B1-4766-970D-75F755BA3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8306" y="5084756"/>
            <a:ext cx="12192000" cy="354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786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2192000" y="0"/>
            <a:ext cx="12192000"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9439200" cy="6221847"/>
            <a:chOff x="16955248" y="2560546"/>
            <a:chExt cx="9439200" cy="6221847"/>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保留模式</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7008270" cy="457304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并行优化</a:t>
              </a:r>
              <a:endParaRPr lang="zh-CN" sz="3200" dirty="0">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zh-CN" altLang="en-US" sz="3200" dirty="0">
                  <a:effectLst/>
                  <a:latin typeface="微软雅黑 Light" panose="020B0502040204020203" pitchFamily="34" charset="-122"/>
                  <a:ea typeface="微软雅黑 Light" panose="020B0502040204020203" pitchFamily="34" charset="-122"/>
                </a:rPr>
                <a:t>加速</a:t>
              </a:r>
              <a:r>
                <a:rPr lang="en-US" altLang="zh-CN" sz="3200" dirty="0" err="1">
                  <a:effectLst/>
                  <a:latin typeface="微软雅黑 Light" panose="020B0502040204020203" pitchFamily="34" charset="-122"/>
                  <a:ea typeface="微软雅黑 Light" panose="020B0502040204020203" pitchFamily="34" charset="-122"/>
                </a:rPr>
                <a:t>MeshDrawCommand</a:t>
              </a:r>
              <a:r>
                <a:rPr lang="zh-CN" altLang="en-US" sz="3200" dirty="0">
                  <a:effectLst/>
                  <a:latin typeface="微软雅黑 Light" panose="020B0502040204020203" pitchFamily="34" charset="-122"/>
                  <a:ea typeface="微软雅黑 Light" panose="020B0502040204020203" pitchFamily="34" charset="-122"/>
                </a:rPr>
                <a:t>处理</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a:lnSpc>
                  <a:spcPct val="150000"/>
                </a:lnSpc>
                <a:spcAft>
                  <a:spcPts val="400"/>
                </a:spcAft>
                <a:buFont typeface="+mj-lt"/>
                <a:buAutoNum type="arabicPeriod"/>
              </a:pPr>
              <a:r>
                <a:rPr lang="en-US" altLang="zh-CN" sz="3200" dirty="0" err="1">
                  <a:latin typeface="微软雅黑 Light" panose="020B0502040204020203" pitchFamily="34" charset="-122"/>
                  <a:ea typeface="微软雅黑 Light" panose="020B0502040204020203" pitchFamily="34" charset="-122"/>
                  <a:cs typeface="宋体" panose="02010600030101010101" pitchFamily="2" charset="-122"/>
                </a:rPr>
                <a:t>InitView</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按</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Pass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并行</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lnSpc>
                  <a:spcPct val="150000"/>
                </a:lnSpc>
                <a:spcAft>
                  <a:spcPts val="400"/>
                </a:spcAft>
                <a:buFont typeface="+mj-lt"/>
                <a:buAutoNum type="arabicPeriod"/>
              </a:pP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Dispatch</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对</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Commands</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分批并行编码</a:t>
              </a:r>
              <a:endParaRPr lang="en-US" sz="3200" dirty="0">
                <a:latin typeface="微软雅黑 Light" panose="020B0502040204020203" pitchFamily="34" charset="-122"/>
                <a:ea typeface="微软雅黑 Light" panose="020B0502040204020203" pitchFamily="34" charset="-122"/>
                <a:cs typeface="宋体" panose="02010600030101010101" pitchFamily="2" charset="-122"/>
              </a:endParaRPr>
            </a:p>
            <a:p>
              <a:pPr>
                <a:lnSpc>
                  <a:spcPct val="150000"/>
                </a:lnSpc>
              </a:pPr>
              <a:endParaRPr 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pic>
        <p:nvPicPr>
          <p:cNvPr id="9" name="图片 8">
            <a:extLst>
              <a:ext uri="{FF2B5EF4-FFF2-40B4-BE49-F238E27FC236}">
                <a16:creationId xmlns:a16="http://schemas.microsoft.com/office/drawing/2014/main" id="{EAEF36C0-B36A-4484-90C4-DF98161C41C3}"/>
              </a:ext>
            </a:extLst>
          </p:cNvPr>
          <p:cNvPicPr>
            <a:picLocks noChangeAspect="1"/>
          </p:cNvPicPr>
          <p:nvPr/>
        </p:nvPicPr>
        <p:blipFill>
          <a:blip r:embed="rId4"/>
          <a:stretch>
            <a:fillRect/>
          </a:stretch>
        </p:blipFill>
        <p:spPr>
          <a:xfrm>
            <a:off x="12192000" y="4152254"/>
            <a:ext cx="12192000" cy="5411492"/>
          </a:xfrm>
          <a:prstGeom prst="rect">
            <a:avLst/>
          </a:prstGeom>
        </p:spPr>
      </p:pic>
    </p:spTree>
    <p:extLst>
      <p:ext uri="{BB962C8B-B14F-4D97-AF65-F5344CB8AC3E}">
        <p14:creationId xmlns:p14="http://schemas.microsoft.com/office/powerpoint/2010/main" val="50700877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2286000" y="8909018"/>
            <a:ext cx="20075235" cy="1025922"/>
          </a:xfrm>
          <a:prstGeom prst="rect">
            <a:avLst/>
          </a:prstGeom>
          <a:ln w="12700">
            <a:miter lim="400000"/>
          </a:ln>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defTabSz="825500" hangingPunct="0"/>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883972" y="5638703"/>
            <a:ext cx="2616101"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Light" panose="020B0502040204020203" pitchFamily="34" charset="-122"/>
                <a:cs typeface="宋体" panose="02010600030101010101" pitchFamily="2" charset="-122"/>
              </a:rPr>
              <a:t>总结</a:t>
            </a:r>
            <a:endParaRPr lang="zh-CN" sz="8000" cap="all" dirty="0">
              <a:solidFill>
                <a:srgbClr val="FFD966"/>
              </a:solidFill>
            </a:endParaRPr>
          </a:p>
        </p:txBody>
      </p:sp>
    </p:spTree>
    <p:extLst>
      <p:ext uri="{BB962C8B-B14F-4D97-AF65-F5344CB8AC3E}">
        <p14:creationId xmlns:p14="http://schemas.microsoft.com/office/powerpoint/2010/main" val="24884644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B6A7EB54-F133-45B8-9CD1-7CBC2A8AB943}"/>
              </a:ext>
            </a:extLst>
          </p:cNvPr>
          <p:cNvSpPr/>
          <p:nvPr/>
        </p:nvSpPr>
        <p:spPr>
          <a:xfrm>
            <a:off x="14201307" y="0"/>
            <a:ext cx="10182692"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32654712-E1BD-4BCC-A021-D195F642F580}"/>
              </a:ext>
            </a:extLst>
          </p:cNvPr>
          <p:cNvGrpSpPr/>
          <p:nvPr/>
        </p:nvGrpSpPr>
        <p:grpSpPr>
          <a:xfrm>
            <a:off x="1789200" y="3456000"/>
            <a:ext cx="11220218" cy="3228720"/>
            <a:chOff x="16955248" y="2560546"/>
            <a:chExt cx="9439200" cy="3228720"/>
          </a:xfrm>
        </p:grpSpPr>
        <p:sp>
          <p:nvSpPr>
            <p:cNvPr id="13" name="The Picture slide"/>
            <p:cNvSpPr txBox="1"/>
            <p:nvPr/>
          </p:nvSpPr>
          <p:spPr>
            <a:xfrm>
              <a:off x="16955248" y="2560546"/>
              <a:ext cx="7061171"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sz="5000" cap="all" dirty="0">
                  <a:latin typeface="微软雅黑" panose="020B0503020204020204" pitchFamily="34" charset="-122"/>
                  <a:ea typeface="微软雅黑" panose="020B0503020204020204" pitchFamily="34" charset="-122"/>
                  <a:cs typeface="宋体" panose="02010600030101010101" pitchFamily="2" charset="-122"/>
                </a:rPr>
                <a:t> 总结</a:t>
              </a:r>
              <a:endParaRPr lang="zh-CN" sz="5000" cap="all" dirty="0">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55248" y="4209346"/>
              <a:ext cx="9439200" cy="157992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cs typeface="宋体" panose="02010600030101010101" pitchFamily="2" charset="-122"/>
                </a:rPr>
                <a:t>Renderer</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：渲染的入口，视觉效果，渲染数据，高级管线</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zh-CN" altLang="en-US" sz="3200" b="1" dirty="0">
                  <a:latin typeface="微软雅黑 Light" panose="020B0502040204020203" pitchFamily="34" charset="-122"/>
                  <a:ea typeface="微软雅黑 Light" panose="020B0502040204020203" pitchFamily="34" charset="-122"/>
                  <a:cs typeface="宋体" panose="02010600030101010101" pitchFamily="2" charset="-122"/>
                </a:rPr>
                <a:t>渲染数据</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：场景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(Primitive)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，光照，材质</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buFont typeface="Arial" panose="020B0604020202020204" pitchFamily="34" charset="0"/>
                <a:buChar char="•"/>
              </a:pPr>
              <a:r>
                <a:rPr lang="en-US" altLang="zh-CN" sz="3200" b="1" dirty="0">
                  <a:latin typeface="微软雅黑 Light" panose="020B0502040204020203" pitchFamily="34" charset="-122"/>
                  <a:ea typeface="微软雅黑 Light" panose="020B0502040204020203" pitchFamily="34" charset="-122"/>
                </a:rPr>
                <a:t>RHI</a:t>
              </a:r>
              <a:r>
                <a:rPr lang="zh-CN" altLang="en-US" sz="3200" dirty="0">
                  <a:latin typeface="微软雅黑 Light" panose="020B0502040204020203" pitchFamily="34" charset="-122"/>
                  <a:ea typeface="微软雅黑 Light" panose="020B0502040204020203" pitchFamily="34" charset="-122"/>
                </a:rPr>
                <a:t>：</a:t>
              </a:r>
              <a:r>
                <a:rPr lang="en-US" altLang="zh-CN" sz="3200" dirty="0">
                  <a:latin typeface="微软雅黑 Light" panose="020B0502040204020203" pitchFamily="34" charset="-122"/>
                  <a:ea typeface="微软雅黑 Light" panose="020B0502040204020203" pitchFamily="34" charset="-122"/>
                </a:rPr>
                <a:t>API</a:t>
              </a:r>
              <a:r>
                <a:rPr lang="zh-CN" altLang="en-US" sz="3200" dirty="0">
                  <a:latin typeface="微软雅黑 Light" panose="020B0502040204020203" pitchFamily="34" charset="-122"/>
                  <a:ea typeface="微软雅黑 Light" panose="020B0502040204020203" pitchFamily="34" charset="-122"/>
                </a:rPr>
                <a:t>无关抽象</a:t>
              </a:r>
              <a:endParaRPr lang="en-US" altLang="zh-CN" sz="3200" dirty="0">
                <a:latin typeface="微软雅黑 Light" panose="020B0502040204020203" pitchFamily="34" charset="-122"/>
                <a:ea typeface="微软雅黑 Light" panose="020B0502040204020203" pitchFamily="34" charset="-122"/>
              </a:endParaRPr>
            </a:p>
          </p:txBody>
        </p:sp>
        <p:sp>
          <p:nvSpPr>
            <p:cNvPr id="15" name="Rectangle"/>
            <p:cNvSpPr/>
            <p:nvPr/>
          </p:nvSpPr>
          <p:spPr>
            <a:xfrm>
              <a:off x="16955248" y="3749040"/>
              <a:ext cx="943920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dirty="0">
                <a:latin typeface="微软雅黑 Light" panose="020B0502040204020203" pitchFamily="34" charset="-122"/>
                <a:ea typeface="微软雅黑 Light" panose="020B0502040204020203" pitchFamily="34" charset="-122"/>
              </a:endParaRPr>
            </a:p>
          </p:txBody>
        </p:sp>
      </p:grpSp>
      <p:pic>
        <p:nvPicPr>
          <p:cNvPr id="8" name="Picture 7"/>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9936286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142058" y="4183930"/>
            <a:ext cx="12700000" cy="340926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B:</a:t>
            </a:r>
            <a:r>
              <a:rPr lang="zh-CN" altLang="en-US" sz="3600" dirty="0">
                <a:effectLst/>
                <a:latin typeface="微软雅黑 Light" panose="020B0502040204020203" pitchFamily="34" charset="-122"/>
                <a:ea typeface="微软雅黑 Light" panose="020B0502040204020203" pitchFamily="34" charset="-122"/>
              </a:rPr>
              <a:t>实现对渲染器的抽象（类比</a:t>
            </a:r>
            <a:r>
              <a:rPr lang="en-US" altLang="zh-CN" sz="3600" dirty="0" err="1">
                <a:effectLst/>
                <a:latin typeface="微软雅黑 Light" panose="020B0502040204020203" pitchFamily="34" charset="-122"/>
                <a:ea typeface="微软雅黑 Light" panose="020B0502040204020203" pitchFamily="34" charset="-122"/>
              </a:rPr>
              <a:t>FSceneRenderer</a:t>
            </a:r>
            <a:r>
              <a:rPr lang="zh-CN" altLang="en-US" sz="3600" dirty="0">
                <a:effectLst/>
                <a:latin typeface="微软雅黑 Light" panose="020B0502040204020203" pitchFamily="34" charset="-122"/>
                <a:ea typeface="微软雅黑 Light" panose="020B0502040204020203" pitchFamily="34" charset="-122"/>
              </a:rPr>
              <a:t>）</a:t>
            </a:r>
            <a:endParaRPr lang="en-US" altLang="zh-CN" sz="3600" dirty="0">
              <a:effectLst/>
              <a:latin typeface="微软雅黑 Light" panose="020B0502040204020203" pitchFamily="34" charset="-122"/>
              <a:ea typeface="微软雅黑 Light" panose="020B0502040204020203" pitchFamily="34" charset="-122"/>
            </a:endParaRP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A:</a:t>
            </a:r>
            <a:r>
              <a:rPr lang="zh-CN" altLang="en-US" sz="3600" dirty="0">
                <a:effectLst/>
                <a:latin typeface="微软雅黑 Light" panose="020B0502040204020203" pitchFamily="34" charset="-122"/>
                <a:ea typeface="微软雅黑 Light" panose="020B0502040204020203" pitchFamily="34" charset="-122"/>
              </a:rPr>
              <a:t>实现对渲染数据抽象（类比</a:t>
            </a:r>
            <a:r>
              <a:rPr lang="en-US" altLang="zh-CN" sz="3600" dirty="0">
                <a:effectLst/>
                <a:latin typeface="微软雅黑 Light" panose="020B0502040204020203" pitchFamily="34" charset="-122"/>
                <a:ea typeface="微软雅黑 Light" panose="020B0502040204020203" pitchFamily="34" charset="-122"/>
              </a:rPr>
              <a:t>Primitive</a:t>
            </a:r>
            <a:r>
              <a:rPr lang="zh-CN" altLang="en-US" sz="3600" dirty="0">
                <a:effectLst/>
                <a:latin typeface="微软雅黑 Light" panose="020B0502040204020203" pitchFamily="34" charset="-122"/>
                <a:ea typeface="微软雅黑 Light" panose="020B0502040204020203" pitchFamily="34" charset="-122"/>
              </a:rPr>
              <a:t>或</a:t>
            </a:r>
            <a:r>
              <a:rPr lang="en-US" altLang="zh-CN" sz="3600" dirty="0" err="1">
                <a:effectLst/>
                <a:latin typeface="微软雅黑 Light" panose="020B0502040204020203" pitchFamily="34" charset="-122"/>
                <a:ea typeface="微软雅黑 Light" panose="020B0502040204020203" pitchFamily="34" charset="-122"/>
              </a:rPr>
              <a:t>MeshBatch</a:t>
            </a:r>
            <a:r>
              <a:rPr lang="zh-CN" altLang="en-US" sz="3600" dirty="0">
                <a:effectLst/>
                <a:latin typeface="微软雅黑 Light" panose="020B0502040204020203" pitchFamily="34" charset="-122"/>
                <a:ea typeface="微软雅黑 Light" panose="020B0502040204020203" pitchFamily="34" charset="-122"/>
              </a:rPr>
              <a:t>）</a:t>
            </a:r>
          </a:p>
          <a:p>
            <a:pPr algn="l">
              <a:lnSpc>
                <a:spcPct val="150000"/>
              </a:lnSpc>
            </a:pPr>
            <a:r>
              <a:rPr lang="en-US" altLang="zh-CN" sz="3600" dirty="0">
                <a:effectLst/>
                <a:latin typeface="微软雅黑 Light" panose="020B0502040204020203" pitchFamily="34" charset="-122"/>
                <a:ea typeface="微软雅黑 Light" panose="020B0502040204020203" pitchFamily="34" charset="-122"/>
              </a:rPr>
              <a:t>  :</a:t>
            </a:r>
            <a:r>
              <a:rPr lang="zh-CN" altLang="en-US" sz="3600" dirty="0">
                <a:effectLst/>
                <a:latin typeface="微软雅黑 Light" panose="020B0502040204020203" pitchFamily="34" charset="-122"/>
                <a:ea typeface="微软雅黑 Light" panose="020B0502040204020203" pitchFamily="34" charset="-122"/>
              </a:rPr>
              <a:t>抽象底层渲染层（类比</a:t>
            </a:r>
            <a:r>
              <a:rPr lang="en-US" altLang="zh-CN" sz="3600" dirty="0">
                <a:effectLst/>
                <a:latin typeface="微软雅黑 Light" panose="020B0502040204020203" pitchFamily="34" charset="-122"/>
                <a:ea typeface="微软雅黑 Light" panose="020B0502040204020203" pitchFamily="34" charset="-122"/>
              </a:rPr>
              <a:t>RHI</a:t>
            </a:r>
            <a:r>
              <a:rPr lang="zh-CN" altLang="en-US" sz="3600" dirty="0">
                <a:effectLst/>
                <a:latin typeface="微软雅黑 Light" panose="020B0502040204020203" pitchFamily="34" charset="-122"/>
                <a:ea typeface="微软雅黑 Light" panose="020B0502040204020203" pitchFamily="34" charset="-122"/>
              </a:rPr>
              <a:t>，</a:t>
            </a:r>
            <a:r>
              <a:rPr lang="en-US" altLang="zh-CN" sz="3600" b="1" dirty="0">
                <a:effectLst/>
                <a:latin typeface="微软雅黑 Light" panose="020B0502040204020203" pitchFamily="34" charset="-122"/>
                <a:ea typeface="微软雅黑 Light" panose="020B0502040204020203" pitchFamily="34" charset="-122"/>
              </a:rPr>
              <a:t>S</a:t>
            </a:r>
            <a:r>
              <a:rPr lang="zh-CN" altLang="en-US" sz="3600" b="1" dirty="0">
                <a:effectLst/>
                <a:latin typeface="微软雅黑 Light" panose="020B0502040204020203" pitchFamily="34" charset="-122"/>
                <a:ea typeface="微软雅黑 Light" panose="020B0502040204020203" pitchFamily="34" charset="-122"/>
              </a:rPr>
              <a:t>级的难度，必做的要求</a:t>
            </a:r>
            <a:r>
              <a:rPr lang="zh-CN" altLang="en-US" sz="3600" dirty="0">
                <a:effectLst/>
                <a:latin typeface="微软雅黑 Light" panose="020B0502040204020203" pitchFamily="34" charset="-122"/>
                <a:ea typeface="微软雅黑 Light" panose="020B0502040204020203" pitchFamily="34" charset="-122"/>
              </a:rPr>
              <a:t>）</a:t>
            </a:r>
          </a:p>
          <a:p>
            <a:pPr marL="457200" indent="-457200" defTabSz="825500" hangingPunct="0">
              <a:lnSpc>
                <a:spcPct val="150000"/>
              </a:lnSpc>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
        <p:nvSpPr>
          <p:cNvPr id="2" name="星形: 五角 1">
            <a:extLst>
              <a:ext uri="{FF2B5EF4-FFF2-40B4-BE49-F238E27FC236}">
                <a16:creationId xmlns:a16="http://schemas.microsoft.com/office/drawing/2014/main" id="{476FCCC8-78A6-452B-B963-293629C6FB2B}"/>
              </a:ext>
            </a:extLst>
          </p:cNvPr>
          <p:cNvSpPr/>
          <p:nvPr/>
        </p:nvSpPr>
        <p:spPr>
          <a:xfrm>
            <a:off x="10142058" y="6137945"/>
            <a:ext cx="360218" cy="387545"/>
          </a:xfrm>
          <a:prstGeom prst="star5">
            <a:avLst/>
          </a:prstGeom>
          <a:solidFill>
            <a:srgbClr val="3F3F3F"/>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0" y="0"/>
            <a:ext cx="10207743"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2C80A965-A1DB-47B9-90DE-9D6E087524C7}"/>
              </a:ext>
            </a:extLst>
          </p:cNvPr>
          <p:cNvGrpSpPr/>
          <p:nvPr/>
        </p:nvGrpSpPr>
        <p:grpSpPr>
          <a:xfrm>
            <a:off x="1764000" y="3457011"/>
            <a:ext cx="7123176" cy="4839620"/>
            <a:chOff x="2706624" y="3457011"/>
            <a:chExt cx="7123176" cy="4839620"/>
          </a:xfrm>
        </p:grpSpPr>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渲染器的主要任务</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a:extLst>
                <a:ext uri="{FF2B5EF4-FFF2-40B4-BE49-F238E27FC236}">
                  <a16:creationId xmlns:a16="http://schemas.microsoft.com/office/drawing/2014/main" id="{C65B353B-FC1C-48F9-A2EB-CD3E8EBCACC6}"/>
                </a:ext>
              </a:extLst>
            </p:cNvPr>
            <p:cNvSpPr/>
            <p:nvPr/>
          </p:nvSpPr>
          <p:spPr>
            <a:xfrm>
              <a:off x="2724911" y="5116273"/>
              <a:ext cx="7086601" cy="3180358"/>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成像功能</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视觉特性</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执行效率</a:t>
              </a:r>
              <a:endParaRPr lang="en-US" altLang="zh-CN" sz="3200" dirty="0">
                <a:latin typeface="微软雅黑 Light" panose="020B0502040204020203" pitchFamily="34" charset="-122"/>
                <a:ea typeface="微软雅黑 Light" panose="020B0502040204020203" pitchFamily="34" charset="-122"/>
                <a:sym typeface="Helvetica"/>
              </a:endParaRPr>
            </a:p>
            <a:p>
              <a:pPr marL="514350" lvl="1" indent="-51435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sym typeface="Helvetica"/>
                </a:rPr>
                <a:t>工程封装</a:t>
              </a:r>
              <a:endParaRPr lang="en-US" altLang="zh-CN" sz="3200" dirty="0">
                <a:latin typeface="微软雅黑 Light" panose="020B0502040204020203" pitchFamily="34" charset="-122"/>
                <a:ea typeface="微软雅黑 Light" panose="020B0502040204020203" pitchFamily="34" charset="-122"/>
                <a:sym typeface="Helvetica"/>
              </a:endParaRPr>
            </a:p>
            <a:p>
              <a:pPr marL="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grpSp>
      <p:pic>
        <p:nvPicPr>
          <p:cNvPr id="3" name="图片 2">
            <a:extLst>
              <a:ext uri="{FF2B5EF4-FFF2-40B4-BE49-F238E27FC236}">
                <a16:creationId xmlns:a16="http://schemas.microsoft.com/office/drawing/2014/main" id="{73BAC92B-5284-4885-BE51-AD4BF12A7BB9}"/>
              </a:ext>
            </a:extLst>
          </p:cNvPr>
          <p:cNvPicPr>
            <a:picLocks noChangeAspect="1"/>
          </p:cNvPicPr>
          <p:nvPr/>
        </p:nvPicPr>
        <p:blipFill>
          <a:blip r:embed="rId3"/>
          <a:srcRect/>
          <a:stretch/>
        </p:blipFill>
        <p:spPr>
          <a:xfrm>
            <a:off x="10207743" y="2833653"/>
            <a:ext cx="14176257" cy="8306605"/>
          </a:xfrm>
          <a:prstGeom prst="rect">
            <a:avLst/>
          </a:prstGeom>
        </p:spPr>
      </p:pic>
    </p:spTree>
    <p:extLst>
      <p:ext uri="{BB962C8B-B14F-4D97-AF65-F5344CB8AC3E}">
        <p14:creationId xmlns:p14="http://schemas.microsoft.com/office/powerpoint/2010/main" val="16371508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50311CFC-B917-4704-A56D-31964EAB4BE5}"/>
              </a:ext>
            </a:extLst>
          </p:cNvPr>
          <p:cNvGrpSpPr/>
          <p:nvPr/>
        </p:nvGrpSpPr>
        <p:grpSpPr>
          <a:xfrm>
            <a:off x="1764000" y="3456000"/>
            <a:ext cx="8397491" cy="3541489"/>
            <a:chOff x="1752107" y="4388092"/>
            <a:chExt cx="9326881" cy="3541489"/>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成像</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把游戏资产变成显示器上的画面（</a:t>
              </a:r>
              <a:r>
                <a:rPr lang="en-US" altLang="zh-CN" sz="3200" kern="0" dirty="0">
                  <a:solidFill>
                    <a:srgbClr val="000000"/>
                  </a:solidFill>
                  <a:latin typeface="微软雅黑 Light" panose="020B0502040204020203" pitchFamily="34" charset="-122"/>
                  <a:ea typeface="微软雅黑 Light" panose="020B0502040204020203" pitchFamily="34" charset="-122"/>
                </a:rPr>
                <a:t>2D/3D</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场景、光源、材质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可重用、对游戏性系统透明</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0D8FD6CA-DAC5-4E91-814D-40BED55BB320}"/>
              </a:ext>
            </a:extLst>
          </p:cNvPr>
          <p:cNvPicPr>
            <a:picLocks noChangeAspect="1"/>
          </p:cNvPicPr>
          <p:nvPr/>
        </p:nvPicPr>
        <p:blipFill>
          <a:blip r:embed="rId3"/>
          <a:stretch>
            <a:fillRect/>
          </a:stretch>
        </p:blipFill>
        <p:spPr>
          <a:xfrm>
            <a:off x="12129797" y="0"/>
            <a:ext cx="12254204" cy="5621448"/>
          </a:xfrm>
          <a:prstGeom prst="rect">
            <a:avLst/>
          </a:prstGeom>
        </p:spPr>
      </p:pic>
      <p:pic>
        <p:nvPicPr>
          <p:cNvPr id="6" name="图片 5">
            <a:extLst>
              <a:ext uri="{FF2B5EF4-FFF2-40B4-BE49-F238E27FC236}">
                <a16:creationId xmlns:a16="http://schemas.microsoft.com/office/drawing/2014/main" id="{A1DD481F-140F-4719-984F-32180D51A593}"/>
              </a:ext>
            </a:extLst>
          </p:cNvPr>
          <p:cNvPicPr>
            <a:picLocks noChangeAspect="1"/>
          </p:cNvPicPr>
          <p:nvPr/>
        </p:nvPicPr>
        <p:blipFill>
          <a:blip r:embed="rId4"/>
          <a:stretch>
            <a:fillRect/>
          </a:stretch>
        </p:blipFill>
        <p:spPr>
          <a:xfrm>
            <a:off x="12129794" y="5621448"/>
            <a:ext cx="12254205" cy="809455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20963081-BA5E-4D72-AF63-5569BEA14532}"/>
              </a:ext>
            </a:extLst>
          </p:cNvPr>
          <p:cNvGrpSpPr/>
          <p:nvPr/>
        </p:nvGrpSpPr>
        <p:grpSpPr>
          <a:xfrm>
            <a:off x="1752107" y="3456000"/>
            <a:ext cx="8388354" cy="10004797"/>
            <a:chOff x="1752107" y="4388092"/>
            <a:chExt cx="9326880" cy="10004797"/>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视觉特性</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8351004"/>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动画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表面着色、反射、折射、半透明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贴图、法线贴图、贴花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阴影、间接光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雾、焦散、透明介质</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后处理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特效、文字</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天空、地面、水</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真实感、非真实感</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8114906" cy="133501"/>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4" name="图片 3">
            <a:extLst>
              <a:ext uri="{FF2B5EF4-FFF2-40B4-BE49-F238E27FC236}">
                <a16:creationId xmlns:a16="http://schemas.microsoft.com/office/drawing/2014/main" id="{A0D2E6F6-1B3B-46DB-9B85-55E812592EFA}"/>
              </a:ext>
            </a:extLst>
          </p:cNvPr>
          <p:cNvPicPr>
            <a:picLocks noChangeAspect="1"/>
          </p:cNvPicPr>
          <p:nvPr/>
        </p:nvPicPr>
        <p:blipFill>
          <a:blip r:embed="rId3"/>
          <a:stretch>
            <a:fillRect/>
          </a:stretch>
        </p:blipFill>
        <p:spPr>
          <a:xfrm>
            <a:off x="10140461" y="-123330"/>
            <a:ext cx="14371611" cy="13839330"/>
          </a:xfrm>
          <a:prstGeom prst="rect">
            <a:avLst/>
          </a:prstGeom>
        </p:spPr>
      </p:pic>
    </p:spTree>
    <p:extLst>
      <p:ext uri="{BB962C8B-B14F-4D97-AF65-F5344CB8AC3E}">
        <p14:creationId xmlns:p14="http://schemas.microsoft.com/office/powerpoint/2010/main" val="6408587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177A9606-8396-4F3F-B587-1567A1E881DA}"/>
              </a:ext>
            </a:extLst>
          </p:cNvPr>
          <p:cNvGrpSpPr/>
          <p:nvPr/>
        </p:nvGrpSpPr>
        <p:grpSpPr>
          <a:xfrm>
            <a:off x="1752107" y="3456000"/>
            <a:ext cx="9326881" cy="6126812"/>
            <a:chOff x="1752107" y="4388092"/>
            <a:chExt cx="9326881" cy="612681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执行效率</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a:t>
              </a:r>
              <a:r>
                <a:rPr lang="en-US" altLang="zh-CN" sz="3200" kern="0" dirty="0">
                  <a:solidFill>
                    <a:srgbClr val="000000"/>
                  </a:solidFill>
                  <a:latin typeface="微软雅黑 Light" panose="020B0502040204020203" pitchFamily="34" charset="-122"/>
                  <a:ea typeface="微软雅黑 Light" panose="020B0502040204020203" pitchFamily="34" charset="-122"/>
                </a:rPr>
                <a:t>FPS</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更高的分辨率和多倍采样</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更逼真的材质和光影</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更复杂的场景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6" name="图片 5">
            <a:extLst>
              <a:ext uri="{FF2B5EF4-FFF2-40B4-BE49-F238E27FC236}">
                <a16:creationId xmlns:a16="http://schemas.microsoft.com/office/drawing/2014/main" id="{EE3BC053-95C0-485B-8A9B-D0AFB6849FBB}"/>
              </a:ext>
            </a:extLst>
          </p:cNvPr>
          <p:cNvPicPr>
            <a:picLocks noChangeAspect="1"/>
          </p:cNvPicPr>
          <p:nvPr/>
        </p:nvPicPr>
        <p:blipFill>
          <a:blip r:embed="rId3"/>
          <a:stretch>
            <a:fillRect/>
          </a:stretch>
        </p:blipFill>
        <p:spPr>
          <a:xfrm>
            <a:off x="12192000" y="-771466"/>
            <a:ext cx="12192000" cy="15258932"/>
          </a:xfrm>
          <a:prstGeom prst="rect">
            <a:avLst/>
          </a:prstGeom>
        </p:spPr>
      </p:pic>
    </p:spTree>
    <p:extLst>
      <p:ext uri="{BB962C8B-B14F-4D97-AF65-F5344CB8AC3E}">
        <p14:creationId xmlns:p14="http://schemas.microsoft.com/office/powerpoint/2010/main" val="22118609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执行效率</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05834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场景图</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空间数据结构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剔除技术</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状态排序</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层次细节</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流式加载</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虚拟纹理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并行计算</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微软雅黑 Light" panose="020B0502040204020203" pitchFamily="34" charset="-122"/>
              <a:ea typeface="微软雅黑 Light" panose="020B0502040204020203" pitchFamily="34"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cs typeface="宋体" panose="02010600030101010101" pitchFamily="2" charset="-122"/>
              </a:rPr>
              <a:t>优化目标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代码速度</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内存效率</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APICALLs</a:t>
            </a: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几何处理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像素处理</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带宽占用</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加速技术</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10" name="Picture 9">
            <a:extLst>
              <a:ext uri="{FF2B5EF4-FFF2-40B4-BE49-F238E27FC236}">
                <a16:creationId xmlns:a16="http://schemas.microsoft.com/office/drawing/2014/main" id="{CAB53C35-A34D-49EF-B2CD-52A2987EE366}"/>
              </a:ext>
            </a:extLst>
          </p:cNvPr>
          <p:cNvPicPr>
            <a:picLocks noChangeAspect="1"/>
          </p:cNvPicPr>
          <p:nvPr/>
        </p:nvPicPr>
        <p:blipFill>
          <a:blip r:embed="rId3"/>
          <a:srcRect l="1060" r="1060"/>
          <a:stretch/>
        </p:blipFill>
        <p:spPr>
          <a:xfrm>
            <a:off x="21757273" y="11032377"/>
            <a:ext cx="2626730" cy="2683626"/>
          </a:xfrm>
          <a:prstGeom prst="rect">
            <a:avLst/>
          </a:prstGeom>
        </p:spPr>
      </p:pic>
    </p:spTree>
    <p:extLst>
      <p:ext uri="{BB962C8B-B14F-4D97-AF65-F5344CB8AC3E}">
        <p14:creationId xmlns:p14="http://schemas.microsoft.com/office/powerpoint/2010/main" val="5096589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nvGrpSpPr>
          <p:cNvPr id="2" name="组合 1">
            <a:extLst>
              <a:ext uri="{FF2B5EF4-FFF2-40B4-BE49-F238E27FC236}">
                <a16:creationId xmlns:a16="http://schemas.microsoft.com/office/drawing/2014/main" id="{C4745BA2-2DF8-408D-9611-600B62151142}"/>
              </a:ext>
            </a:extLst>
          </p:cNvPr>
          <p:cNvGrpSpPr/>
          <p:nvPr/>
        </p:nvGrpSpPr>
        <p:grpSpPr>
          <a:xfrm>
            <a:off x="1752107" y="3456000"/>
            <a:ext cx="6643748" cy="3541489"/>
            <a:chOff x="1752107" y="4388092"/>
            <a:chExt cx="9326880" cy="3541489"/>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场景图</a:t>
              </a:r>
              <a:endParaRPr lang="en-US" alt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Scene Graph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对象间关系</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有向无环图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7604543" cy="143699"/>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grpSp>
      <p:pic>
        <p:nvPicPr>
          <p:cNvPr id="6" name="图片 5">
            <a:extLst>
              <a:ext uri="{FF2B5EF4-FFF2-40B4-BE49-F238E27FC236}">
                <a16:creationId xmlns:a16="http://schemas.microsoft.com/office/drawing/2014/main" id="{0F8FEA02-E047-4E6F-83D2-D38076AEBD93}"/>
              </a:ext>
            </a:extLst>
          </p:cNvPr>
          <p:cNvPicPr>
            <a:picLocks noChangeAspect="1"/>
          </p:cNvPicPr>
          <p:nvPr/>
        </p:nvPicPr>
        <p:blipFill>
          <a:blip r:embed="rId3"/>
          <a:stretch>
            <a:fillRect/>
          </a:stretch>
        </p:blipFill>
        <p:spPr>
          <a:xfrm>
            <a:off x="8225684" y="0"/>
            <a:ext cx="16158316" cy="13705483"/>
          </a:xfrm>
          <a:prstGeom prst="rect">
            <a:avLst/>
          </a:prstGeom>
        </p:spPr>
      </p:pic>
    </p:spTree>
    <p:extLst>
      <p:ext uri="{BB962C8B-B14F-4D97-AF65-F5344CB8AC3E}">
        <p14:creationId xmlns:p14="http://schemas.microsoft.com/office/powerpoint/2010/main" val="614224650"/>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3564</TotalTime>
  <Words>4718</Words>
  <Application>Microsoft Office PowerPoint</Application>
  <PresentationFormat>自定义</PresentationFormat>
  <Paragraphs>468</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39</vt:i4>
      </vt:variant>
    </vt:vector>
  </HeadingPairs>
  <TitlesOfParts>
    <vt:vector size="47" baseType="lpstr">
      <vt:lpstr>微软雅黑</vt:lpstr>
      <vt:lpstr>微软雅黑 Light</vt:lpstr>
      <vt:lpstr>Arial</vt:lpstr>
      <vt:lpstr>Calibri</vt:lpstr>
      <vt:lpstr>Consolas</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609</cp:revision>
  <dcterms:created xsi:type="dcterms:W3CDTF">2017-07-18T17:55:00Z</dcterms:created>
  <dcterms:modified xsi:type="dcterms:W3CDTF">2022-01-12T08:46:00Z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